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0" r:id="rId2"/>
    <p:sldId id="273" r:id="rId3"/>
    <p:sldId id="274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</p:sldIdLst>
  <p:sldSz cx="9144000" cy="6858000" type="screen4x3"/>
  <p:notesSz cx="6797675" cy="98567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3794">
          <p15:clr>
            <a:srgbClr val="A4A3A4"/>
          </p15:clr>
        </p15:guide>
        <p15:guide id="3" orient="horz" pos="1570">
          <p15:clr>
            <a:srgbClr val="A4A3A4"/>
          </p15:clr>
        </p15:guide>
        <p15:guide id="4" orient="horz" pos="1161">
          <p15:clr>
            <a:srgbClr val="A4A3A4"/>
          </p15:clr>
        </p15:guide>
        <p15:guide id="5" orient="horz" pos="1619">
          <p15:clr>
            <a:srgbClr val="A4A3A4"/>
          </p15:clr>
        </p15:guide>
        <p15:guide id="6" orient="horz" pos="938">
          <p15:clr>
            <a:srgbClr val="A4A3A4"/>
          </p15:clr>
        </p15:guide>
        <p15:guide id="7" orient="horz" pos="3886">
          <p15:clr>
            <a:srgbClr val="A4A3A4"/>
          </p15:clr>
        </p15:guide>
        <p15:guide id="8" pos="771">
          <p15:clr>
            <a:srgbClr val="A4A3A4"/>
          </p15:clr>
        </p15:guide>
        <p15:guide id="9" pos="2880">
          <p15:clr>
            <a:srgbClr val="A4A3A4"/>
          </p15:clr>
        </p15:guide>
        <p15:guide id="10" pos="4877">
          <p15:clr>
            <a:srgbClr val="A4A3A4"/>
          </p15:clr>
        </p15:guide>
        <p15:guide id="11" pos="249">
          <p15:clr>
            <a:srgbClr val="A4A3A4"/>
          </p15:clr>
        </p15:guide>
        <p15:guide id="12" pos="55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6" autoAdjust="0"/>
  </p:normalViewPr>
  <p:slideViewPr>
    <p:cSldViewPr snapToGrid="0" showGuides="1">
      <p:cViewPr varScale="1">
        <p:scale>
          <a:sx n="84" d="100"/>
          <a:sy n="84" d="100"/>
        </p:scale>
        <p:origin x="797" y="82"/>
      </p:cViewPr>
      <p:guideLst>
        <p:guide orient="horz" pos="891"/>
        <p:guide orient="horz" pos="3794"/>
        <p:guide orient="horz" pos="1570"/>
        <p:guide orient="horz" pos="1161"/>
        <p:guide orient="horz" pos="1619"/>
        <p:guide orient="horz" pos="938"/>
        <p:guide orient="horz" pos="3886"/>
        <p:guide pos="771"/>
        <p:guide pos="2880"/>
        <p:guide pos="4877"/>
        <p:guide pos="249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062F9-8B9D-488C-A30E-01E8F5B28DD8}" type="datetimeFigureOut">
              <a:rPr lang="de-DE" smtClean="0"/>
              <a:pPr/>
              <a:t>06.11.2014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1974"/>
            <a:ext cx="5438140" cy="4435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FAAF0-124C-40D1-B243-8ECB6460FBB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39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FAAF0-124C-40D1-B243-8ECB6460FBB4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914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htw s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PT_htwsaar_InWi_Faku_mai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_htw saa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PT_htwsaar_InWi_Faku_headlin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PPT_htwsaar_InWi_Faku_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3963" y="1414463"/>
            <a:ext cx="6518275" cy="2880000"/>
          </a:xfrm>
        </p:spPr>
        <p:txBody>
          <a:bodyPr>
            <a:normAutofit/>
          </a:bodyPr>
          <a:lstStyle>
            <a:lvl1pPr>
              <a:defRPr sz="2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556829"/>
            <a:ext cx="288000" cy="24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PT_htwsaar_InWi_Faku_top_ne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3963" y="1414463"/>
            <a:ext cx="6518275" cy="2880000"/>
          </a:xfrm>
        </p:spPr>
        <p:txBody>
          <a:bodyPr>
            <a:normAutofit/>
          </a:bodyPr>
          <a:lstStyle>
            <a:lvl1pPr>
              <a:defRPr sz="2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7" name="Grafik 6" descr="Grafike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5288" y="1557691"/>
            <a:ext cx="288000" cy="2489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3963" y="1414463"/>
            <a:ext cx="6518275" cy="2880000"/>
          </a:xfrm>
        </p:spPr>
        <p:txBody>
          <a:bodyPr>
            <a:normAutofit/>
          </a:bodyPr>
          <a:lstStyle>
            <a:lvl1pPr>
              <a:defRPr sz="2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3963" y="1414462"/>
            <a:ext cx="6518275" cy="2880000"/>
          </a:xfrm>
        </p:spPr>
        <p:txBody>
          <a:bodyPr>
            <a:normAutofit/>
          </a:bodyPr>
          <a:lstStyle>
            <a:lvl1pPr>
              <a:defRPr sz="2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6829"/>
            <a:ext cx="288000" cy="24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2" y="1421486"/>
            <a:ext cx="6518276" cy="936104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223962" y="2415596"/>
            <a:ext cx="6518276" cy="3600450"/>
          </a:xfrm>
        </p:spPr>
        <p:txBody>
          <a:bodyPr/>
          <a:lstStyle>
            <a:lvl1pPr>
              <a:defRPr sz="1400" b="0" baseline="0"/>
            </a:lvl1pPr>
            <a:lvl2pPr>
              <a:lnSpc>
                <a:spcPct val="100000"/>
              </a:lnSpc>
              <a:spcBef>
                <a:spcPts val="0"/>
              </a:spcBef>
              <a:defRPr b="0"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 marL="0" indent="0">
              <a:buNone/>
              <a:defRPr sz="1400">
                <a:latin typeface="Arial" pitchFamily="34" charset="0"/>
                <a:cs typeface="Arial" pitchFamily="34" charset="0"/>
              </a:defRPr>
            </a:lvl4pPr>
            <a:lvl5pPr marL="0" indent="0">
              <a:buFontTx/>
              <a:buNone/>
              <a:defRPr sz="1400">
                <a:latin typeface="Arial" pitchFamily="34" charset="0"/>
                <a:cs typeface="Arial" pitchFamily="34" charset="0"/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defRPr/>
            </a:lvl9pPr>
          </a:lstStyle>
          <a:p>
            <a:pPr lvl="0"/>
            <a:r>
              <a:rPr lang="de-DE" dirty="0" smtClean="0"/>
              <a:t>Text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940035"/>
            <a:ext cx="288000" cy="24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Übersicht - 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2" y="1414463"/>
            <a:ext cx="6518276" cy="934418"/>
          </a:xfrm>
        </p:spPr>
        <p:txBody>
          <a:bodyPr lIns="36000" rIns="18000"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Inhaltsplatzhalter 2"/>
          <p:cNvSpPr>
            <a:spLocks noGrp="1"/>
          </p:cNvSpPr>
          <p:nvPr>
            <p:ph sz="half" idx="14"/>
          </p:nvPr>
        </p:nvSpPr>
        <p:spPr>
          <a:xfrm>
            <a:off x="1223963" y="2408615"/>
            <a:ext cx="3168000" cy="3614360"/>
          </a:xfrm>
        </p:spPr>
        <p:txBody>
          <a:bodyPr lIns="36000"/>
          <a:lstStyle>
            <a:lvl1pPr>
              <a:defRPr sz="1400"/>
            </a:lvl1pPr>
            <a:lvl2pPr marL="180000" indent="-180000">
              <a:lnSpc>
                <a:spcPct val="100000"/>
              </a:lnSpc>
              <a:spcBef>
                <a:spcPts val="0"/>
              </a:spcBef>
              <a:buFont typeface="Symbol" pitchFamily="18" charset="2"/>
              <a:buChar char="-"/>
              <a:defRPr sz="1400" b="0"/>
            </a:lvl2pPr>
            <a:lvl3pPr marL="360363" indent="0">
              <a:lnSpc>
                <a:spcPct val="200000"/>
              </a:lnSpc>
              <a:spcBef>
                <a:spcPts val="0"/>
              </a:spcBef>
              <a:defRPr sz="1400" b="1"/>
            </a:lvl3pPr>
            <a:lvl4pPr marL="540000" indent="-180000">
              <a:buFont typeface="Symbol" pitchFamily="18" charset="2"/>
              <a:buChar char="-"/>
              <a:defRPr sz="1400"/>
            </a:lvl4pPr>
            <a:lvl5pPr marL="900000" indent="-180000">
              <a:lnSpc>
                <a:spcPct val="200000"/>
              </a:lnSpc>
              <a:buFontTx/>
              <a:buNone/>
              <a:defRPr sz="1400" b="1"/>
            </a:lvl5pPr>
            <a:lvl6pPr marL="900000" indent="-180000">
              <a:buFont typeface="Symbol" pitchFamily="18" charset="2"/>
              <a:buChar char="-"/>
              <a:defRPr sz="1400"/>
            </a:lvl6pPr>
            <a:lvl7pPr marL="720725" indent="0">
              <a:lnSpc>
                <a:spcPct val="200000"/>
              </a:lnSpc>
              <a:buFontTx/>
              <a:buNone/>
              <a:defRPr sz="1400" b="1"/>
            </a:lvl7pPr>
            <a:lvl8pPr marL="900000" indent="-180000">
              <a:defRPr sz="1400" b="0" i="0" baseline="0"/>
            </a:lvl8pPr>
            <a:lvl9pPr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sp>
        <p:nvSpPr>
          <p:cNvPr id="12" name="Inhaltsplatzhalter 2"/>
          <p:cNvSpPr>
            <a:spLocks noGrp="1"/>
          </p:cNvSpPr>
          <p:nvPr>
            <p:ph sz="half" idx="15"/>
          </p:nvPr>
        </p:nvSpPr>
        <p:spPr>
          <a:xfrm>
            <a:off x="4572000" y="2408615"/>
            <a:ext cx="3168000" cy="3614360"/>
          </a:xfrm>
        </p:spPr>
        <p:txBody>
          <a:bodyPr/>
          <a:lstStyle>
            <a:lvl1pPr>
              <a:defRPr sz="1400"/>
            </a:lvl1pPr>
            <a:lvl2pPr marL="180000" indent="-180000">
              <a:lnSpc>
                <a:spcPct val="100000"/>
              </a:lnSpc>
              <a:spcBef>
                <a:spcPts val="0"/>
              </a:spcBef>
              <a:buFont typeface="Symbol" pitchFamily="18" charset="2"/>
              <a:buChar char="-"/>
              <a:defRPr sz="1400" b="0"/>
            </a:lvl2pPr>
            <a:lvl3pPr marL="360363" indent="0">
              <a:lnSpc>
                <a:spcPct val="200000"/>
              </a:lnSpc>
              <a:spcBef>
                <a:spcPts val="0"/>
              </a:spcBef>
              <a:defRPr sz="1400" b="1"/>
            </a:lvl3pPr>
            <a:lvl4pPr marL="540000" indent="-180000">
              <a:buFont typeface="Symbol" pitchFamily="18" charset="2"/>
              <a:buChar char="-"/>
              <a:defRPr sz="1400"/>
            </a:lvl4pPr>
            <a:lvl5pPr marL="900000" indent="-180000">
              <a:lnSpc>
                <a:spcPct val="200000"/>
              </a:lnSpc>
              <a:buFontTx/>
              <a:buNone/>
              <a:defRPr sz="1400" b="1"/>
            </a:lvl5pPr>
            <a:lvl6pPr marL="900000" indent="-180000">
              <a:buFont typeface="Symbol" pitchFamily="18" charset="2"/>
              <a:buChar char="-"/>
              <a:defRPr sz="1400"/>
            </a:lvl6pPr>
            <a:lvl7pPr marL="720725" indent="0">
              <a:lnSpc>
                <a:spcPct val="200000"/>
              </a:lnSpc>
              <a:buFontTx/>
              <a:buNone/>
              <a:defRPr sz="1400" b="1"/>
            </a:lvl7pPr>
            <a:lvl8pPr marL="900000" indent="-180000">
              <a:defRPr sz="1400" b="0" i="0" baseline="0"/>
            </a:lvl8pPr>
            <a:lvl9pPr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2 Spalten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2" y="1412777"/>
            <a:ext cx="6518276" cy="936104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23962" y="2415595"/>
            <a:ext cx="3168000" cy="3600450"/>
          </a:xfrm>
        </p:spPr>
        <p:txBody>
          <a:bodyPr/>
          <a:lstStyle>
            <a:lvl1pPr>
              <a:defRPr sz="1400" b="0"/>
            </a:lvl1pPr>
            <a:lvl2pPr>
              <a:lnSpc>
                <a:spcPct val="100000"/>
              </a:lnSpc>
              <a:spcBef>
                <a:spcPts val="0"/>
              </a:spcBef>
              <a:defRPr sz="14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 marL="180000" indent="-180000"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180000" indent="-180000">
              <a:buFont typeface="Symbol" pitchFamily="18" charset="2"/>
              <a:buChar char="-"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endParaRPr lang="de-DE" dirty="0" smtClean="0"/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8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4572000" y="2485395"/>
            <a:ext cx="4176713" cy="304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2 Spalten, Bild rechts,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4572000" y="1484263"/>
            <a:ext cx="4572000" cy="306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4572000" y="4639633"/>
            <a:ext cx="4176713" cy="536575"/>
          </a:xfrm>
        </p:spPr>
        <p:txBody>
          <a:bodyPr/>
          <a:lstStyle>
            <a:lvl1pPr indent="0">
              <a:lnSpc>
                <a:spcPct val="100000"/>
              </a:lnSpc>
              <a:buFontTx/>
              <a:buNone/>
              <a:defRPr sz="1050" b="0">
                <a:latin typeface="Arial" pitchFamily="34" charset="0"/>
                <a:cs typeface="Arial" pitchFamily="34" charset="0"/>
              </a:defRPr>
            </a:lvl1pPr>
            <a:lvl2pPr indent="0">
              <a:lnSpc>
                <a:spcPct val="100000"/>
              </a:lnSpc>
              <a:buFontTx/>
              <a:buNone/>
              <a:defRPr sz="1050" b="0">
                <a:latin typeface="Arial" pitchFamily="34" charset="0"/>
                <a:cs typeface="Arial" pitchFamily="34" charset="0"/>
              </a:defRPr>
            </a:lvl2pPr>
            <a:lvl3pPr indent="0">
              <a:lnSpc>
                <a:spcPct val="100000"/>
              </a:lnSpc>
              <a:buFontTx/>
              <a:buNone/>
              <a:defRPr sz="1050"/>
            </a:lvl3pPr>
            <a:lvl4pPr indent="0">
              <a:lnSpc>
                <a:spcPct val="100000"/>
              </a:lnSpc>
              <a:buFontTx/>
              <a:buNone/>
              <a:defRPr sz="1050"/>
            </a:lvl4pPr>
            <a:lvl5pPr indent="0">
              <a:lnSpc>
                <a:spcPct val="100000"/>
              </a:lnSpc>
              <a:buFontTx/>
              <a:buNone/>
              <a:defRPr sz="1050"/>
            </a:lvl5pPr>
          </a:lstStyle>
          <a:p>
            <a:pPr lvl="0"/>
            <a:r>
              <a:rPr lang="de-DE" dirty="0" smtClean="0"/>
              <a:t>Textmasterformate durch Klicken bearbeiten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Inhaltsplatzhalter 2"/>
          <p:cNvSpPr>
            <a:spLocks noGrp="1"/>
          </p:cNvSpPr>
          <p:nvPr>
            <p:ph sz="half" idx="15"/>
          </p:nvPr>
        </p:nvSpPr>
        <p:spPr>
          <a:xfrm>
            <a:off x="1223963" y="1414464"/>
            <a:ext cx="3168000" cy="4608512"/>
          </a:xfrm>
        </p:spPr>
        <p:txBody>
          <a:bodyPr/>
          <a:lstStyle>
            <a:lvl1pPr>
              <a:defRPr sz="1400" b="1"/>
            </a:lvl1pPr>
            <a:lvl2pPr>
              <a:lnSpc>
                <a:spcPct val="100000"/>
              </a:lnSpc>
              <a:spcBef>
                <a:spcPts val="0"/>
              </a:spcBef>
              <a:defRPr sz="1400" b="0"/>
            </a:lvl2pPr>
            <a:lvl3pPr>
              <a:lnSpc>
                <a:spcPct val="100000"/>
              </a:lnSpc>
              <a:spcBef>
                <a:spcPts val="0"/>
              </a:spcBef>
              <a:defRPr sz="1400" b="1"/>
            </a:lvl3pPr>
            <a:lvl4pPr marL="180000" indent="-180000"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180000" indent="-180000">
              <a:buFont typeface="Symbol" pitchFamily="18" charset="2"/>
              <a:buChar char="-"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8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2 Spalten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03957" y="207688"/>
            <a:ext cx="685790" cy="365125"/>
          </a:xfrm>
        </p:spPr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0" y="1484263"/>
            <a:ext cx="4363570" cy="38802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Inhaltsplatzhalter 2"/>
          <p:cNvSpPr>
            <a:spLocks noGrp="1"/>
          </p:cNvSpPr>
          <p:nvPr>
            <p:ph sz="half" idx="15"/>
          </p:nvPr>
        </p:nvSpPr>
        <p:spPr>
          <a:xfrm>
            <a:off x="4572188" y="1414464"/>
            <a:ext cx="3168000" cy="4608511"/>
          </a:xfrm>
        </p:spPr>
        <p:txBody>
          <a:bodyPr/>
          <a:lstStyle>
            <a:lvl1pPr>
              <a:defRPr sz="1400" b="1"/>
            </a:lvl1pPr>
            <a:lvl2pPr>
              <a:lnSpc>
                <a:spcPct val="100000"/>
              </a:lnSpc>
              <a:spcBef>
                <a:spcPts val="0"/>
              </a:spcBef>
              <a:defRPr sz="1400" b="0"/>
            </a:lvl2pPr>
            <a:lvl3pPr>
              <a:lnSpc>
                <a:spcPct val="100000"/>
              </a:lnSpc>
              <a:spcBef>
                <a:spcPts val="0"/>
              </a:spcBef>
              <a:defRPr sz="1400" b="1"/>
            </a:lvl3pPr>
            <a:lvl4pPr marL="180000" indent="-180000">
              <a:tabLst>
                <a:tab pos="893763" algn="l"/>
              </a:tabLst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180000" indent="-180000">
              <a:buFont typeface="Symbol" pitchFamily="18" charset="2"/>
              <a:buChar char="-"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8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395288" y="1484263"/>
            <a:ext cx="8353425" cy="453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1" y="1404068"/>
            <a:ext cx="6518277" cy="324000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Inhaltsplatzhalter 2"/>
          <p:cNvSpPr>
            <a:spLocks noGrp="1"/>
          </p:cNvSpPr>
          <p:nvPr>
            <p:ph sz="half" idx="15"/>
          </p:nvPr>
        </p:nvSpPr>
        <p:spPr>
          <a:xfrm>
            <a:off x="1223963" y="1837190"/>
            <a:ext cx="6518275" cy="418578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400" b="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 marL="180000" indent="-180000">
              <a:defRPr sz="1400"/>
            </a:lvl4pPr>
            <a:lvl5pPr marL="180000" indent="-180000">
              <a:defRPr sz="1400"/>
            </a:lvl5pPr>
            <a:lvl6pPr marL="180000" indent="-180000">
              <a:defRPr sz="1400"/>
            </a:lvl6pPr>
            <a:lvl7pPr marL="180000" indent="-180000">
              <a:defRPr sz="1400"/>
            </a:lvl7pPr>
            <a:lvl8pPr marL="180000" indent="-180000">
              <a:defRPr sz="1400"/>
            </a:lvl8pPr>
            <a:lvl9pPr marL="180000" indent="-180000">
              <a:buFont typeface="Symbol" pitchFamily="18" charset="2"/>
              <a:buNone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1" y="1412777"/>
            <a:ext cx="6518277" cy="324000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23963" y="1843088"/>
            <a:ext cx="6518276" cy="4179887"/>
          </a:xfrm>
        </p:spPr>
        <p:txBody>
          <a:bodyPr/>
          <a:lstStyle>
            <a:lvl1pPr>
              <a:spcAft>
                <a:spcPts val="0"/>
              </a:spcAft>
              <a:defRPr sz="1400" b="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 marL="180000" indent="-180000">
              <a:lnSpc>
                <a:spcPct val="100000"/>
              </a:lnSpc>
              <a:spcBef>
                <a:spcPts val="0"/>
              </a:spcBef>
              <a:buFont typeface="Symbol" pitchFamily="18" charset="2"/>
              <a:buChar char="-"/>
              <a:defRPr sz="1400"/>
            </a:lvl3pPr>
            <a:lvl4pPr marL="360363" indent="0">
              <a:spcBef>
                <a:spcPts val="0"/>
              </a:spcBef>
              <a:buFontTx/>
              <a:buNone/>
              <a:defRPr sz="1400" b="1"/>
            </a:lvl4pPr>
            <a:lvl5pPr marL="540000" indent="-180000">
              <a:defRPr sz="1400"/>
            </a:lvl5pPr>
            <a:lvl6pPr marL="720725" indent="0">
              <a:spcBef>
                <a:spcPts val="0"/>
              </a:spcBef>
              <a:spcAft>
                <a:spcPts val="0"/>
              </a:spcAft>
              <a:buFontTx/>
              <a:buNone/>
              <a:defRPr sz="1400" b="1"/>
            </a:lvl6pPr>
            <a:lvl7pPr marL="900000" indent="-180000">
              <a:defRPr sz="1400"/>
            </a:lvl7pPr>
            <a:lvl8pPr marL="720725" indent="0">
              <a:buFontTx/>
              <a:buNone/>
              <a:defRPr sz="1400"/>
            </a:lvl8pPr>
            <a:lvl9pPr marL="720725" indent="0">
              <a:buFont typeface="Symbol" pitchFamily="18" charset="2"/>
              <a:buNone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  <a:p>
            <a:pPr lvl="2"/>
            <a:r>
              <a:rPr lang="de-DE" dirty="0" smtClean="0"/>
              <a:t>Dritte Ebene</a:t>
            </a:r>
          </a:p>
          <a:p>
            <a:pPr lvl="2"/>
            <a:endParaRPr lang="de-DE" dirty="0" smtClean="0"/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4"/>
            <a:endParaRPr lang="de-DE" dirty="0" smtClean="0"/>
          </a:p>
          <a:p>
            <a:pPr lvl="5"/>
            <a:r>
              <a:rPr lang="de-DE" b="1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8"/>
            <a:endParaRPr lang="de-DE" dirty="0" smtClean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1223962" y="1780268"/>
            <a:ext cx="3348037" cy="662735"/>
          </a:xfrm>
        </p:spPr>
        <p:txBody>
          <a:bodyPr/>
          <a:lstStyle>
            <a:lvl1pPr indent="0">
              <a:lnSpc>
                <a:spcPct val="100000"/>
              </a:lnSpc>
              <a:buFontTx/>
              <a:buNone/>
              <a:defRPr sz="1050" b="0">
                <a:latin typeface="Arial" pitchFamily="34" charset="0"/>
                <a:cs typeface="Arial" pitchFamily="34" charset="0"/>
              </a:defRPr>
            </a:lvl1pPr>
            <a:lvl2pPr indent="0">
              <a:lnSpc>
                <a:spcPct val="100000"/>
              </a:lnSpc>
              <a:buFontTx/>
              <a:buNone/>
              <a:defRPr sz="1050" b="0">
                <a:latin typeface="Arial" pitchFamily="34" charset="0"/>
                <a:cs typeface="Arial" pitchFamily="34" charset="0"/>
              </a:defRPr>
            </a:lvl2pPr>
            <a:lvl3pPr indent="0">
              <a:lnSpc>
                <a:spcPct val="100000"/>
              </a:lnSpc>
              <a:buFontTx/>
              <a:buNone/>
              <a:defRPr sz="1050"/>
            </a:lvl3pPr>
            <a:lvl4pPr indent="0">
              <a:lnSpc>
                <a:spcPct val="100000"/>
              </a:lnSpc>
              <a:buFontTx/>
              <a:buNone/>
              <a:defRPr sz="1050"/>
            </a:lvl4pPr>
            <a:lvl5pPr indent="0">
              <a:lnSpc>
                <a:spcPct val="100000"/>
              </a:lnSpc>
              <a:buFontTx/>
              <a:buNone/>
              <a:defRPr sz="1050"/>
            </a:lvl5pPr>
          </a:lstStyle>
          <a:p>
            <a:pPr lvl="0"/>
            <a:r>
              <a:rPr lang="de-DE" dirty="0" smtClean="0"/>
              <a:t>Textmasterformate durch Klicken bearbeiten</a:t>
            </a:r>
            <a:endParaRPr lang="de-DE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223961" y="1412777"/>
            <a:ext cx="6518277" cy="324000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5" name="Diagrammplatzhalter 14"/>
          <p:cNvSpPr>
            <a:spLocks noGrp="1"/>
          </p:cNvSpPr>
          <p:nvPr>
            <p:ph type="chart" sz="quarter" idx="15"/>
          </p:nvPr>
        </p:nvSpPr>
        <p:spPr>
          <a:xfrm>
            <a:off x="1223963" y="2570163"/>
            <a:ext cx="6518275" cy="3452812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nhalt und Fa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3961" y="1412777"/>
            <a:ext cx="6518277" cy="324000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Rubrik zur inhaltlichen Orientierung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6104"/>
            <a:ext cx="108000" cy="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1223963" y="1766308"/>
            <a:ext cx="6518275" cy="4249737"/>
          </a:xfrm>
        </p:spPr>
        <p:txBody>
          <a:bodyPr/>
          <a:lstStyle>
            <a:lvl1pPr defTabSz="1080000">
              <a:tabLst>
                <a:tab pos="1008000" algn="l"/>
              </a:tabLst>
              <a:defRPr b="0"/>
            </a:lvl1pPr>
            <a:lvl2pPr defTabSz="1080000">
              <a:lnSpc>
                <a:spcPct val="100000"/>
              </a:lnSpc>
              <a:spcBef>
                <a:spcPts val="0"/>
              </a:spcBef>
              <a:tabLst>
                <a:tab pos="1080000" algn="l"/>
              </a:tabLs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defRPr b="1"/>
            </a:lvl3pPr>
            <a:lvl4pPr marL="0" indent="0">
              <a:buFontTx/>
              <a:buNone/>
              <a:defRPr/>
            </a:lvl4pPr>
            <a:lvl5pPr marL="180000" indent="-180000">
              <a:defRPr/>
            </a:lvl5pPr>
            <a:lvl6pPr marL="180000" indent="-180000">
              <a:defRPr/>
            </a:lvl6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  <a:p>
            <a:pPr lvl="2"/>
            <a:r>
              <a:rPr lang="de-DE" dirty="0" smtClean="0"/>
              <a:t>Dritte Ebene</a:t>
            </a:r>
          </a:p>
          <a:p>
            <a:pPr lvl="2"/>
            <a:endParaRPr lang="de-DE" dirty="0" smtClean="0"/>
          </a:p>
          <a:p>
            <a:pPr lvl="3"/>
            <a:r>
              <a:rPr lang="de-DE" dirty="0" smtClean="0"/>
              <a:t>Vierte Ebene</a:t>
            </a:r>
          </a:p>
          <a:p>
            <a:pPr lvl="3"/>
            <a:endParaRPr lang="de-DE" dirty="0" smtClean="0"/>
          </a:p>
          <a:p>
            <a:pPr lvl="5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PPT_htwsaar_InWi_Faku_inhalt.jp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23962" y="1412777"/>
            <a:ext cx="6518276" cy="936104"/>
          </a:xfrm>
          <a:prstGeom prst="rect">
            <a:avLst/>
          </a:prstGeom>
        </p:spPr>
        <p:txBody>
          <a:bodyPr vert="horz" lIns="36000" tIns="36000" rIns="18000" bIns="36000" rtlCol="0" anchor="t" anchorCtr="0">
            <a:noAutofit/>
          </a:bodyPr>
          <a:lstStyle/>
          <a:p>
            <a:r>
              <a:rPr lang="de-DE" dirty="0" smtClean="0"/>
              <a:t>Headline 26 </a:t>
            </a:r>
            <a:r>
              <a:rPr lang="de-DE" dirty="0" err="1" smtClean="0"/>
              <a:t>pt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23962" y="2394656"/>
            <a:ext cx="6518276" cy="3600450"/>
          </a:xfrm>
          <a:prstGeom prst="rect">
            <a:avLst/>
          </a:prstGeom>
        </p:spPr>
        <p:txBody>
          <a:bodyPr vert="horz" lIns="36000" tIns="36000" rIns="18000" bIns="36000" rtlCol="0">
            <a:noAutofit/>
          </a:bodyPr>
          <a:lstStyle/>
          <a:p>
            <a:pPr lvl="0"/>
            <a:r>
              <a:rPr lang="de-DE" dirty="0" err="1" smtClean="0"/>
              <a:t>Subline</a:t>
            </a:r>
            <a:r>
              <a:rPr lang="de-DE" dirty="0" smtClean="0"/>
              <a:t> bearbeiten</a:t>
            </a:r>
          </a:p>
          <a:p>
            <a:pPr lvl="1"/>
            <a:r>
              <a:rPr lang="de-DE" dirty="0" smtClean="0"/>
              <a:t>Topic 14 </a:t>
            </a:r>
            <a:r>
              <a:rPr lang="de-DE" dirty="0" err="1" smtClean="0"/>
              <a:t>pt</a:t>
            </a:r>
            <a:endParaRPr lang="de-DE" dirty="0" smtClean="0"/>
          </a:p>
          <a:p>
            <a:pPr lvl="2"/>
            <a:r>
              <a:rPr lang="de-DE" dirty="0" smtClean="0"/>
              <a:t>Fließtext 14 </a:t>
            </a:r>
            <a:r>
              <a:rPr lang="de-DE" dirty="0" err="1" smtClean="0"/>
              <a:t>pt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752020" y="207688"/>
            <a:ext cx="3240360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10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Rubrik zur inhaltlichen Orientierung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23963" y="6164200"/>
            <a:ext cx="2895600" cy="365125"/>
          </a:xfrm>
          <a:prstGeom prst="rect">
            <a:avLst/>
          </a:prstGeom>
        </p:spPr>
        <p:txBody>
          <a:bodyPr vert="horz" lIns="18000" tIns="36000" rIns="18000" bIns="36000" rtlCol="0" anchor="ctr"/>
          <a:lstStyle>
            <a:lvl1pPr algn="l">
              <a:defRPr sz="10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Hier wird das Thema genannt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7679" y="207688"/>
            <a:ext cx="612068" cy="365125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>
            <a:lvl1pPr algn="r">
              <a:defRPr sz="10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3C84F4B-5F30-4847-9887-7CDDC1C460F0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49" r:id="rId3"/>
    <p:sldLayoutId id="2147483671" r:id="rId4"/>
    <p:sldLayoutId id="2147483672" r:id="rId5"/>
    <p:sldLayoutId id="2147483660" r:id="rId6"/>
    <p:sldLayoutId id="2147483650" r:id="rId7"/>
    <p:sldLayoutId id="214748365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2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200000"/>
        </a:lnSpc>
        <a:spcBef>
          <a:spcPct val="20000"/>
        </a:spcBef>
        <a:buFontTx/>
        <a:buNone/>
        <a:defRPr sz="14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lnSpc>
          <a:spcPct val="200000"/>
        </a:lnSpc>
        <a:spcBef>
          <a:spcPct val="20000"/>
        </a:spcBef>
        <a:buFontTx/>
        <a:buNone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44000" indent="-144000" algn="l" defTabSz="914400" rtl="0" eaLnBrk="1" latinLnBrk="0" hangingPunct="1">
        <a:spcBef>
          <a:spcPts val="0"/>
        </a:spcBef>
        <a:buClr>
          <a:schemeClr val="tx1"/>
        </a:buClr>
        <a:buFont typeface="Symbol" pitchFamily="18" charset="2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4000" indent="-144000" algn="l" defTabSz="914400" rtl="0" eaLnBrk="1" latinLnBrk="0" hangingPunct="1">
        <a:spcBef>
          <a:spcPts val="0"/>
        </a:spcBef>
        <a:buFont typeface="Symbol" pitchFamily="18" charset="2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44000" indent="-144000" algn="l" defTabSz="914400" rtl="0" eaLnBrk="1" latinLnBrk="0" hangingPunct="1">
        <a:spcBef>
          <a:spcPts val="0"/>
        </a:spcBef>
        <a:buFont typeface="Symbol" pitchFamily="18" charset="2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144000" indent="-144000" algn="l" defTabSz="914400" rtl="0" eaLnBrk="1" latinLnBrk="0" hangingPunct="1">
        <a:spcBef>
          <a:spcPts val="0"/>
        </a:spcBef>
        <a:buFont typeface="Symbol" pitchFamily="18" charset="2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44000" indent="-144000" algn="l" defTabSz="914400" rtl="0" eaLnBrk="1" latinLnBrk="0" hangingPunct="1">
        <a:spcBef>
          <a:spcPts val="0"/>
        </a:spcBef>
        <a:buFont typeface="Symbol" pitchFamily="18" charset="2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44000" indent="-144000" algn="l" defTabSz="914400" rtl="0" eaLnBrk="1" latinLnBrk="0" hangingPunct="1">
        <a:spcBef>
          <a:spcPts val="0"/>
        </a:spcBef>
        <a:buFont typeface="Symbol" pitchFamily="18" charset="2"/>
        <a:buNone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3963" y="1709927"/>
            <a:ext cx="6518275" cy="1124713"/>
          </a:xfrm>
        </p:spPr>
        <p:txBody>
          <a:bodyPr>
            <a:normAutofit fontScale="90000"/>
          </a:bodyPr>
          <a:lstStyle/>
          <a:p>
            <a:r>
              <a:rPr lang="de-DE" sz="3100" dirty="0" smtClean="0"/>
              <a:t>User-</a:t>
            </a:r>
            <a:r>
              <a:rPr lang="de-DE" sz="3100" dirty="0" err="1" smtClean="0"/>
              <a:t>focused</a:t>
            </a:r>
            <a:r>
              <a:rPr lang="de-DE" sz="3100" dirty="0" smtClean="0"/>
              <a:t> </a:t>
            </a:r>
            <a:r>
              <a:rPr lang="de-DE" sz="3100" dirty="0" err="1" smtClean="0"/>
              <a:t>Threat</a:t>
            </a:r>
            <a:r>
              <a:rPr lang="de-DE" sz="3100" dirty="0" smtClean="0"/>
              <a:t> </a:t>
            </a:r>
            <a:r>
              <a:rPr lang="de-DE" sz="3100" dirty="0" err="1" smtClean="0"/>
              <a:t>Identification</a:t>
            </a:r>
            <a:r>
              <a:rPr lang="de-DE" sz="3100" dirty="0" smtClean="0"/>
              <a:t/>
            </a:r>
            <a:br>
              <a:rPr lang="de-DE" sz="3100" dirty="0" smtClean="0"/>
            </a:br>
            <a:r>
              <a:rPr lang="de-DE" sz="3100" dirty="0" err="1" smtClean="0"/>
              <a:t>For</a:t>
            </a:r>
            <a:r>
              <a:rPr lang="de-DE" sz="3100" dirty="0" smtClean="0"/>
              <a:t> </a:t>
            </a:r>
            <a:r>
              <a:rPr lang="de-DE" sz="3100" dirty="0" err="1" smtClean="0"/>
              <a:t>Anonymised</a:t>
            </a:r>
            <a:r>
              <a:rPr lang="de-DE" sz="3100" dirty="0" smtClean="0"/>
              <a:t> </a:t>
            </a:r>
            <a:r>
              <a:rPr lang="de-DE" sz="3100" dirty="0" err="1" smtClean="0"/>
              <a:t>Microdata</a:t>
            </a:r>
            <a:r>
              <a:rPr lang="de-DE" sz="3100" dirty="0" smtClean="0"/>
              <a:t/>
            </a:r>
            <a:br>
              <a:rPr lang="de-DE" sz="3100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sz="1600" dirty="0" smtClean="0"/>
              <a:t>Hans-Peter Hafner</a:t>
            </a:r>
            <a:br>
              <a:rPr lang="de-DE" sz="1600" dirty="0" smtClean="0"/>
            </a:br>
            <a:r>
              <a:rPr lang="de-DE" sz="1600" dirty="0" smtClean="0"/>
              <a:t>HTW Saar – Saarland University </a:t>
            </a:r>
            <a:r>
              <a:rPr lang="de-DE" sz="1600" dirty="0" err="1" smtClean="0"/>
              <a:t>of</a:t>
            </a:r>
            <a:r>
              <a:rPr lang="de-DE" sz="1600" dirty="0" smtClean="0"/>
              <a:t> Applied </a:t>
            </a:r>
            <a:r>
              <a:rPr lang="de-DE" sz="1600" dirty="0" err="1" smtClean="0"/>
              <a:t>Sciences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smtClean="0"/>
              <a:t>Hans-Peter.Hafner@htwsaar.de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Felix </a:t>
            </a:r>
            <a:r>
              <a:rPr lang="de-DE" sz="1600" dirty="0" err="1" smtClean="0"/>
              <a:t>Ritchie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University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West </a:t>
            </a:r>
            <a:r>
              <a:rPr lang="de-DE" sz="1600" dirty="0" err="1" smtClean="0"/>
              <a:t>of</a:t>
            </a:r>
            <a:r>
              <a:rPr lang="de-DE" sz="1600" dirty="0" smtClean="0"/>
              <a:t> England</a:t>
            </a:r>
            <a:br>
              <a:rPr lang="de-DE" sz="1600" dirty="0" smtClean="0"/>
            </a:b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Rainer Lenz</a:t>
            </a:r>
            <a:br>
              <a:rPr lang="de-DE" sz="1600" dirty="0" smtClean="0"/>
            </a:br>
            <a:r>
              <a:rPr lang="de-DE" sz="1600" dirty="0" smtClean="0"/>
              <a:t>Technical University </a:t>
            </a:r>
            <a:r>
              <a:rPr lang="de-DE" sz="1600" dirty="0" err="1" smtClean="0"/>
              <a:t>of</a:t>
            </a:r>
            <a:r>
              <a:rPr lang="de-DE" sz="1600" dirty="0" smtClean="0"/>
              <a:t> Dortmund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800" dirty="0" smtClean="0"/>
              <a:t>Conference </a:t>
            </a:r>
            <a:r>
              <a:rPr lang="de-DE" sz="1800" dirty="0" err="1" smtClean="0"/>
              <a:t>of</a:t>
            </a:r>
            <a:r>
              <a:rPr lang="de-DE" sz="1800" dirty="0" smtClean="0"/>
              <a:t> European </a:t>
            </a:r>
            <a:r>
              <a:rPr lang="de-DE" sz="1800" dirty="0" err="1" smtClean="0"/>
              <a:t>Statistics</a:t>
            </a:r>
            <a:r>
              <a:rPr lang="de-DE" sz="1800" dirty="0" smtClean="0"/>
              <a:t> Stakeholders</a:t>
            </a:r>
            <a:br>
              <a:rPr lang="de-DE" sz="1800" dirty="0" smtClean="0"/>
            </a:br>
            <a:r>
              <a:rPr lang="de-DE" sz="1800" dirty="0" err="1" smtClean="0"/>
              <a:t>Rome</a:t>
            </a:r>
            <a:r>
              <a:rPr lang="de-DE" sz="1800" dirty="0" smtClean="0"/>
              <a:t>, 24 November 2014</a:t>
            </a:r>
            <a:endParaRPr lang="de-DE" sz="26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43C84F4B-5F30-4847-9887-7CDDC1C460F0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223962" y="2147922"/>
            <a:ext cx="6953717" cy="868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User-</a:t>
            </a:r>
            <a:r>
              <a:rPr lang="de-DE" dirty="0" err="1" smtClean="0"/>
              <a:t>focused</a:t>
            </a:r>
            <a:r>
              <a:rPr lang="de-DE" dirty="0" smtClean="0"/>
              <a:t> </a:t>
            </a:r>
            <a:r>
              <a:rPr lang="de-DE" dirty="0" err="1" smtClean="0"/>
              <a:t>threat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half" idx="15"/>
          </p:nvPr>
        </p:nvSpPr>
        <p:spPr>
          <a:xfrm>
            <a:off x="1223962" y="2348881"/>
            <a:ext cx="7565785" cy="3614360"/>
          </a:xfrm>
        </p:spPr>
        <p:txBody>
          <a:bodyPr/>
          <a:lstStyle/>
          <a:p>
            <a:pPr marL="0" lvl="1" indent="0">
              <a:buNone/>
            </a:pPr>
            <a:r>
              <a:rPr lang="de-DE" sz="1800" b="1" dirty="0" err="1" smtClean="0"/>
              <a:t>Production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anonymised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data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sources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for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the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scientific</a:t>
            </a:r>
            <a:r>
              <a:rPr lang="de-DE" sz="1800" b="1" dirty="0" smtClean="0"/>
              <a:t> </a:t>
            </a:r>
            <a:endParaRPr lang="de-DE" sz="1800" b="1" dirty="0" smtClean="0"/>
          </a:p>
          <a:p>
            <a:pPr marL="0" lvl="1" indent="0">
              <a:buNone/>
            </a:pPr>
            <a:r>
              <a:rPr lang="de-DE" sz="1800" b="1" dirty="0" err="1" smtClean="0"/>
              <a:t>community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as</a:t>
            </a:r>
            <a:r>
              <a:rPr lang="de-DE" sz="1800" b="1" dirty="0" smtClean="0"/>
              <a:t> a </a:t>
            </a:r>
            <a:r>
              <a:rPr lang="de-DE" sz="1800" b="1" dirty="0" err="1" smtClean="0"/>
              <a:t>key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task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National </a:t>
            </a:r>
            <a:r>
              <a:rPr lang="de-DE" sz="1800" b="1" dirty="0" err="1" smtClean="0"/>
              <a:t>Statistics</a:t>
            </a:r>
            <a:r>
              <a:rPr lang="de-DE" sz="1800" b="1" dirty="0" smtClean="0"/>
              <a:t> Institutes (NSI)</a:t>
            </a:r>
          </a:p>
          <a:p>
            <a:pPr marL="0" lvl="1" indent="0" algn="ctr">
              <a:buNone/>
            </a:pPr>
            <a:endParaRPr lang="de-DE" sz="1800" b="1" dirty="0"/>
          </a:p>
          <a:p>
            <a:pPr marL="0" lvl="1" indent="0">
              <a:buNone/>
            </a:pPr>
            <a:r>
              <a:rPr lang="de-DE" sz="1800" b="1" dirty="0" smtClean="0">
                <a:solidFill>
                  <a:srgbClr val="FF0000"/>
                </a:solidFill>
              </a:rPr>
              <a:t>      </a:t>
            </a:r>
            <a:r>
              <a:rPr lang="de-DE" sz="1800" b="1" dirty="0" err="1" smtClean="0">
                <a:solidFill>
                  <a:srgbClr val="FF0000"/>
                </a:solidFill>
              </a:rPr>
              <a:t>Conservative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risk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averse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approach</a:t>
            </a:r>
            <a:r>
              <a:rPr lang="de-DE" sz="1800" b="1" dirty="0" smtClean="0">
                <a:solidFill>
                  <a:srgbClr val="FF0000"/>
                </a:solidFill>
              </a:rPr>
              <a:t> (</a:t>
            </a:r>
            <a:r>
              <a:rPr lang="de-DE" sz="1800" b="1" dirty="0" err="1" smtClean="0">
                <a:solidFill>
                  <a:srgbClr val="FF0000"/>
                </a:solidFill>
              </a:rPr>
              <a:t>data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protection</a:t>
            </a:r>
            <a:r>
              <a:rPr lang="de-DE" sz="1800" b="1" dirty="0" smtClean="0">
                <a:solidFill>
                  <a:srgbClr val="FF0000"/>
                </a:solidFill>
              </a:rPr>
              <a:t>)</a:t>
            </a:r>
          </a:p>
          <a:p>
            <a:pPr marL="0" lvl="1" indent="0">
              <a:buNone/>
            </a:pPr>
            <a:r>
              <a:rPr lang="de-DE" sz="1800" b="1" dirty="0" smtClean="0">
                <a:solidFill>
                  <a:srgbClr val="FF0000"/>
                </a:solidFill>
              </a:rPr>
              <a:t>        Release </a:t>
            </a:r>
            <a:r>
              <a:rPr lang="de-DE" sz="1800" b="1" dirty="0" err="1" smtClean="0">
                <a:solidFill>
                  <a:srgbClr val="FF0000"/>
                </a:solidFill>
              </a:rPr>
              <a:t>data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only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if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it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can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be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shown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they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are</a:t>
            </a:r>
            <a:r>
              <a:rPr lang="de-DE" sz="1800" b="1" dirty="0" smtClean="0">
                <a:solidFill>
                  <a:srgbClr val="FF0000"/>
                </a:solidFill>
              </a:rPr>
              <a:t> </a:t>
            </a:r>
            <a:r>
              <a:rPr lang="de-DE" sz="1800" b="1" dirty="0" err="1" smtClean="0">
                <a:solidFill>
                  <a:srgbClr val="FF0000"/>
                </a:solidFill>
              </a:rPr>
              <a:t>safe</a:t>
            </a:r>
            <a:endParaRPr lang="de-DE" sz="1800" b="1" dirty="0" smtClean="0">
              <a:solidFill>
                <a:srgbClr val="FF0000"/>
              </a:solidFill>
            </a:endParaRPr>
          </a:p>
          <a:p>
            <a:pPr marL="0" lvl="1" indent="0">
              <a:buNone/>
            </a:pPr>
            <a:r>
              <a:rPr lang="de-DE" sz="1800" b="1" dirty="0">
                <a:solidFill>
                  <a:srgbClr val="FF0000"/>
                </a:solidFill>
              </a:rPr>
              <a:t> </a:t>
            </a:r>
            <a:r>
              <a:rPr lang="de-DE" sz="1800" b="1" dirty="0" smtClean="0">
                <a:solidFill>
                  <a:srgbClr val="FF0000"/>
                </a:solidFill>
              </a:rPr>
              <a:t>                                      (</a:t>
            </a:r>
            <a:r>
              <a:rPr lang="de-DE" sz="1800" b="1" dirty="0" smtClean="0">
                <a:solidFill>
                  <a:srgbClr val="FF0000"/>
                </a:solidFill>
              </a:rPr>
              <a:t>defensive)</a:t>
            </a:r>
          </a:p>
          <a:p>
            <a:pPr marL="0" lvl="1" indent="0">
              <a:buNone/>
            </a:pPr>
            <a:endParaRPr lang="de-DE" sz="1800" b="1" dirty="0"/>
          </a:p>
          <a:p>
            <a:pPr marL="0" lvl="1" indent="0">
              <a:buNone/>
            </a:pPr>
            <a:r>
              <a:rPr lang="de-DE" sz="1800" b="1" dirty="0" smtClean="0"/>
              <a:t>                                               </a:t>
            </a:r>
            <a:r>
              <a:rPr lang="de-DE" sz="1800" b="1" dirty="0" err="1" smtClean="0"/>
              <a:t>vs</a:t>
            </a:r>
            <a:endParaRPr lang="de-DE" sz="1800" b="1" dirty="0" smtClean="0"/>
          </a:p>
          <a:p>
            <a:pPr marL="0" lvl="1" indent="0">
              <a:buNone/>
            </a:pPr>
            <a:endParaRPr lang="de-DE" sz="1800" b="1" dirty="0"/>
          </a:p>
          <a:p>
            <a:pPr marL="0" lvl="1" indent="0">
              <a:buNone/>
            </a:pPr>
            <a:r>
              <a:rPr lang="de-DE" sz="1800" b="1" dirty="0" smtClean="0">
                <a:solidFill>
                  <a:srgbClr val="92D050"/>
                </a:solidFill>
              </a:rPr>
              <a:t>                     Alternative </a:t>
            </a:r>
            <a:r>
              <a:rPr lang="de-DE" sz="1800" b="1" dirty="0" err="1" smtClean="0">
                <a:solidFill>
                  <a:srgbClr val="92D050"/>
                </a:solidFill>
              </a:rPr>
              <a:t>user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oriented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approach</a:t>
            </a:r>
            <a:endParaRPr lang="de-DE" sz="1800" b="1" dirty="0" smtClean="0">
              <a:solidFill>
                <a:srgbClr val="92D050"/>
              </a:solidFill>
            </a:endParaRPr>
          </a:p>
          <a:p>
            <a:pPr marL="0" lvl="1" indent="0">
              <a:buNone/>
            </a:pPr>
            <a:r>
              <a:rPr lang="de-DE" sz="1800" b="1" dirty="0" smtClean="0">
                <a:solidFill>
                  <a:srgbClr val="92D050"/>
                </a:solidFill>
              </a:rPr>
              <a:t>          Release </a:t>
            </a:r>
            <a:r>
              <a:rPr lang="de-DE" sz="1800" b="1" dirty="0" err="1" smtClean="0">
                <a:solidFill>
                  <a:srgbClr val="92D050"/>
                </a:solidFill>
              </a:rPr>
              <a:t>data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unless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it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presents</a:t>
            </a:r>
            <a:r>
              <a:rPr lang="de-DE" sz="1800" b="1" dirty="0" smtClean="0">
                <a:solidFill>
                  <a:srgbClr val="92D050"/>
                </a:solidFill>
              </a:rPr>
              <a:t> a </a:t>
            </a:r>
            <a:r>
              <a:rPr lang="de-DE" sz="1800" b="1" dirty="0" err="1" smtClean="0">
                <a:solidFill>
                  <a:srgbClr val="92D050"/>
                </a:solidFill>
              </a:rPr>
              <a:t>disclosure</a:t>
            </a:r>
            <a:r>
              <a:rPr lang="de-DE" sz="1800" b="1" dirty="0" smtClean="0">
                <a:solidFill>
                  <a:srgbClr val="92D050"/>
                </a:solidFill>
              </a:rPr>
              <a:t> </a:t>
            </a:r>
            <a:r>
              <a:rPr lang="de-DE" sz="1800" b="1" dirty="0" err="1" smtClean="0">
                <a:solidFill>
                  <a:srgbClr val="92D050"/>
                </a:solidFill>
              </a:rPr>
              <a:t>risk</a:t>
            </a:r>
            <a:endParaRPr lang="de-DE" sz="1800" b="1" dirty="0">
              <a:solidFill>
                <a:srgbClr val="92D050"/>
              </a:solidFill>
            </a:endParaRPr>
          </a:p>
          <a:p>
            <a:pPr marL="0" lvl="1" indent="0">
              <a:buNone/>
            </a:pPr>
            <a:r>
              <a:rPr lang="de-DE" sz="1800" b="1" dirty="0" smtClean="0">
                <a:solidFill>
                  <a:srgbClr val="92D050"/>
                </a:solidFill>
              </a:rPr>
              <a:t>                                      (</a:t>
            </a:r>
            <a:r>
              <a:rPr lang="de-DE" sz="1800" b="1" dirty="0" err="1" smtClean="0">
                <a:solidFill>
                  <a:srgbClr val="92D050"/>
                </a:solidFill>
              </a:rPr>
              <a:t>cooperative</a:t>
            </a:r>
            <a:r>
              <a:rPr lang="de-DE" sz="1800" b="1" dirty="0" smtClean="0">
                <a:solidFill>
                  <a:srgbClr val="92D050"/>
                </a:solidFill>
              </a:rPr>
              <a:t>)</a:t>
            </a:r>
          </a:p>
          <a:p>
            <a:pPr marL="0" lvl="1" indent="0" algn="ctr">
              <a:buNone/>
            </a:pPr>
            <a:endParaRPr lang="de-DE" sz="1800" b="1" dirty="0"/>
          </a:p>
          <a:p>
            <a:pPr marL="0" lvl="1" indent="0">
              <a:buNone/>
            </a:pPr>
            <a:endParaRPr lang="de-D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Overview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415595"/>
            <a:ext cx="7279958" cy="36004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1" dirty="0" smtClean="0"/>
              <a:t>Common </a:t>
            </a:r>
            <a:r>
              <a:rPr lang="de-DE" sz="1800" b="1" dirty="0" err="1" smtClean="0"/>
              <a:t>approaches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to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anonymisation</a:t>
            </a:r>
            <a:endParaRPr lang="de-DE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1" dirty="0" err="1" smtClean="0"/>
              <a:t>Critique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common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perspective</a:t>
            </a:r>
            <a:endParaRPr lang="de-DE" sz="1800" b="1" dirty="0"/>
          </a:p>
          <a:p>
            <a:pPr marL="429750" lvl="7" indent="-285750"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 marL="429750" lvl="7" indent="-285750">
              <a:buFont typeface="Wingdings" panose="05000000000000000000" pitchFamily="2" charset="2"/>
              <a:buChar char="Ø"/>
            </a:pPr>
            <a:r>
              <a:rPr lang="de-DE" sz="1600" b="1" dirty="0" smtClean="0"/>
              <a:t>Focus </a:t>
            </a:r>
            <a:r>
              <a:rPr lang="de-DE" sz="1600" b="1" dirty="0" err="1" smtClean="0"/>
              <a:t>data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protection</a:t>
            </a:r>
            <a:endParaRPr lang="de-DE" sz="1600" b="1" dirty="0" smtClean="0"/>
          </a:p>
          <a:p>
            <a:pPr marL="429750" lvl="7" indent="-285750">
              <a:buFont typeface="Wingdings" panose="05000000000000000000" pitchFamily="2" charset="2"/>
              <a:buChar char="Ø"/>
            </a:pPr>
            <a:r>
              <a:rPr lang="de-DE" sz="1600" b="1" dirty="0" err="1" smtClean="0"/>
              <a:t>Worst-case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scenarios</a:t>
            </a:r>
            <a:r>
              <a:rPr lang="de-DE" sz="1600" b="1" dirty="0" smtClean="0"/>
              <a:t> </a:t>
            </a:r>
          </a:p>
          <a:p>
            <a:pPr marL="429750" lvl="7" indent="-285750">
              <a:buFont typeface="Wingdings" panose="05000000000000000000" pitchFamily="2" charset="2"/>
              <a:buChar char="Ø"/>
            </a:pPr>
            <a:endParaRPr lang="de-DE" sz="1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 err="1" smtClean="0"/>
              <a:t>Evidence-based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risk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assignment</a:t>
            </a:r>
            <a:r>
              <a:rPr lang="de-DE" sz="1800" b="1" dirty="0" smtClean="0"/>
              <a:t> (Case </a:t>
            </a:r>
            <a:r>
              <a:rPr lang="de-DE" sz="1800" b="1" dirty="0" err="1" smtClean="0"/>
              <a:t>study</a:t>
            </a:r>
            <a:r>
              <a:rPr lang="de-DE" sz="1800" b="1" dirty="0" smtClean="0"/>
              <a:t>: CIS 2010)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 smtClean="0"/>
              <a:t>Impact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new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strategy</a:t>
            </a:r>
            <a:endParaRPr lang="de-DE" sz="1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 err="1" smtClean="0"/>
              <a:t>Conclusion</a:t>
            </a:r>
            <a:endParaRPr lang="de-DE" sz="1800" b="1" dirty="0" smtClean="0"/>
          </a:p>
          <a:p>
            <a:pPr lvl="2"/>
            <a:endParaRPr lang="de-DE" sz="1600" b="1" dirty="0"/>
          </a:p>
          <a:p>
            <a:pPr lvl="2"/>
            <a:endParaRPr lang="de-DE" sz="1800" b="1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err="1" smtClean="0"/>
              <a:t>Overview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152144" y="4825576"/>
            <a:ext cx="6840236" cy="12571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152144" y="2982794"/>
            <a:ext cx="6840236" cy="1694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1152144" y="2267441"/>
            <a:ext cx="6840236" cy="5671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approach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anonymisation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415595"/>
            <a:ext cx="7279958" cy="3600450"/>
          </a:xfrm>
        </p:spPr>
        <p:txBody>
          <a:bodyPr/>
          <a:lstStyle/>
          <a:p>
            <a:r>
              <a:rPr lang="de-DE" sz="1800" b="1" dirty="0" smtClean="0"/>
              <a:t>ESSNET Handbook on SDC (Statistical </a:t>
            </a:r>
            <a:r>
              <a:rPr lang="de-DE" sz="1800" b="1" dirty="0" err="1" smtClean="0"/>
              <a:t>Disclosure</a:t>
            </a:r>
            <a:r>
              <a:rPr lang="de-DE" sz="1800" b="1" dirty="0" smtClean="0"/>
              <a:t> Control)</a:t>
            </a:r>
          </a:p>
          <a:p>
            <a:endParaRPr lang="de-DE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1" dirty="0" err="1" smtClean="0"/>
              <a:t>Microdata</a:t>
            </a:r>
            <a:r>
              <a:rPr lang="de-DE" sz="1800" b="1" dirty="0" smtClean="0"/>
              <a:t> </a:t>
            </a:r>
            <a:r>
              <a:rPr lang="de-DE" sz="1800" b="1" dirty="0" err="1"/>
              <a:t>p</a:t>
            </a:r>
            <a:r>
              <a:rPr lang="de-DE" sz="1800" b="1" dirty="0" err="1" smtClean="0"/>
              <a:t>rotection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should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be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based</a:t>
            </a:r>
            <a:r>
              <a:rPr lang="de-DE" sz="1800" b="1" dirty="0" smtClean="0"/>
              <a:t>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smtClean="0"/>
              <a:t>Knowledge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the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use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the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data</a:t>
            </a: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smtClean="0"/>
              <a:t>Access </a:t>
            </a:r>
            <a:r>
              <a:rPr lang="de-DE" sz="1800" b="1" dirty="0" err="1" smtClean="0"/>
              <a:t>requirements</a:t>
            </a: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smtClean="0"/>
              <a:t>Potential </a:t>
            </a:r>
            <a:r>
              <a:rPr lang="de-DE" sz="1800" b="1" dirty="0" err="1" smtClean="0"/>
              <a:t>to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match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external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datasets</a:t>
            </a: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err="1" smtClean="0"/>
              <a:t>Structure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of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the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data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itself</a:t>
            </a: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endParaRPr lang="de-DE" sz="1800" b="1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de-DE" sz="1800" b="1" dirty="0" err="1" smtClean="0"/>
              <a:t>Risk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scenarios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are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based</a:t>
            </a:r>
            <a:r>
              <a:rPr lang="de-DE" sz="1800" b="1" dirty="0" smtClean="0"/>
              <a:t> on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de-DE" sz="1800" b="1" dirty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err="1" smtClean="0"/>
              <a:t>Spontaneous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recognition</a:t>
            </a:r>
            <a:endParaRPr lang="de-DE" sz="1800" b="1" dirty="0" smtClean="0"/>
          </a:p>
          <a:p>
            <a:pPr marL="465750" lvl="3" indent="-285750">
              <a:buFont typeface="Wingdings" panose="05000000000000000000" pitchFamily="2" charset="2"/>
              <a:buChar char="Ø"/>
            </a:pPr>
            <a:r>
              <a:rPr lang="de-DE" sz="1800" b="1" dirty="0" err="1" smtClean="0"/>
              <a:t>Actively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searching</a:t>
            </a:r>
            <a:r>
              <a:rPr lang="de-DE" sz="1800" b="1" dirty="0" smtClean="0"/>
              <a:t> (</a:t>
            </a:r>
            <a:r>
              <a:rPr lang="de-DE" sz="1800" b="1" dirty="0" err="1" smtClean="0"/>
              <a:t>record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linkage</a:t>
            </a:r>
            <a:r>
              <a:rPr lang="de-DE" sz="1800" b="1" dirty="0" smtClean="0"/>
              <a:t>)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de-DE" sz="1800" b="1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approach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anonymisation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20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Critique</a:t>
            </a:r>
            <a:r>
              <a:rPr lang="de-DE" dirty="0" smtClean="0"/>
              <a:t> 1: Focus </a:t>
            </a:r>
            <a:r>
              <a:rPr lang="de-DE" dirty="0" smtClean="0"/>
              <a:t>on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protection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415595"/>
            <a:ext cx="7279958" cy="3600450"/>
          </a:xfrm>
        </p:spPr>
        <p:txBody>
          <a:bodyPr/>
          <a:lstStyle/>
          <a:p>
            <a:r>
              <a:rPr lang="de-DE" sz="1600" b="1" dirty="0" err="1" smtClean="0">
                <a:solidFill>
                  <a:schemeClr val="accent1"/>
                </a:solidFill>
              </a:rPr>
              <a:t>Assumption</a:t>
            </a:r>
            <a:r>
              <a:rPr lang="de-DE" sz="1600" b="1" dirty="0" smtClean="0">
                <a:solidFill>
                  <a:schemeClr val="accent1"/>
                </a:solidFill>
              </a:rPr>
              <a:t>:</a:t>
            </a:r>
          </a:p>
          <a:p>
            <a:endParaRPr lang="de-DE" sz="1600" b="1" dirty="0" smtClean="0">
              <a:solidFill>
                <a:schemeClr val="accent1"/>
              </a:solidFill>
            </a:endParaRPr>
          </a:p>
          <a:p>
            <a:r>
              <a:rPr lang="de-DE" sz="1600" b="1" dirty="0" err="1" smtClean="0">
                <a:solidFill>
                  <a:schemeClr val="accent1"/>
                </a:solidFill>
              </a:rPr>
              <a:t>Existence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of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intruders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who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want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to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identify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companies</a:t>
            </a:r>
            <a:r>
              <a:rPr lang="de-DE" sz="1600" b="1" dirty="0" smtClean="0">
                <a:solidFill>
                  <a:schemeClr val="accent1"/>
                </a:solidFill>
              </a:rPr>
              <a:t> / </a:t>
            </a:r>
            <a:r>
              <a:rPr lang="de-DE" sz="1600" b="1" dirty="0" err="1" smtClean="0">
                <a:solidFill>
                  <a:schemeClr val="accent1"/>
                </a:solidFill>
              </a:rPr>
              <a:t>persons</a:t>
            </a:r>
            <a:r>
              <a:rPr lang="de-DE" sz="1600" b="1" dirty="0" smtClean="0">
                <a:solidFill>
                  <a:schemeClr val="accent1"/>
                </a:solidFill>
              </a:rPr>
              <a:t> in </a:t>
            </a:r>
            <a:r>
              <a:rPr lang="de-DE" sz="1600" b="1" dirty="0" err="1" smtClean="0">
                <a:solidFill>
                  <a:schemeClr val="accent1"/>
                </a:solidFill>
              </a:rPr>
              <a:t>the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data</a:t>
            </a:r>
            <a:r>
              <a:rPr lang="de-DE" sz="1600" b="1" dirty="0" smtClean="0">
                <a:solidFill>
                  <a:schemeClr val="accent1"/>
                </a:solidFill>
              </a:rPr>
              <a:t>.</a:t>
            </a:r>
          </a:p>
          <a:p>
            <a:endParaRPr lang="de-DE" sz="1600" b="1" dirty="0"/>
          </a:p>
          <a:p>
            <a:r>
              <a:rPr lang="de-DE" sz="1600" b="1" dirty="0" smtClean="0">
                <a:solidFill>
                  <a:srgbClr val="FF0000"/>
                </a:solidFill>
              </a:rPr>
              <a:t>But:</a:t>
            </a:r>
          </a:p>
          <a:p>
            <a:endParaRPr lang="de-DE" sz="1600" b="1" dirty="0" smtClean="0">
              <a:solidFill>
                <a:srgbClr val="FF0000"/>
              </a:solidFill>
            </a:endParaRPr>
          </a:p>
          <a:p>
            <a:r>
              <a:rPr lang="de-DE" sz="1600" b="1" dirty="0" err="1" smtClean="0">
                <a:solidFill>
                  <a:srgbClr val="FF0000"/>
                </a:solidFill>
              </a:rPr>
              <a:t>There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are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no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known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cases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of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malicious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misuse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of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data</a:t>
            </a:r>
            <a:r>
              <a:rPr lang="de-DE" sz="16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de-DE" sz="1600" b="1" dirty="0" err="1" smtClean="0">
                <a:solidFill>
                  <a:srgbClr val="FF0000"/>
                </a:solidFill>
              </a:rPr>
              <a:t>Only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some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mistakes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or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some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efforts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to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circumvent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procedures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to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make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life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easier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are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known</a:t>
            </a:r>
            <a:r>
              <a:rPr lang="de-DE" sz="1600" b="1" dirty="0" smtClean="0">
                <a:solidFill>
                  <a:srgbClr val="FF0000"/>
                </a:solidFill>
              </a:rPr>
              <a:t>.</a:t>
            </a:r>
          </a:p>
          <a:p>
            <a:endParaRPr lang="de-DE" sz="1600" b="1" dirty="0">
              <a:solidFill>
                <a:srgbClr val="FF0000"/>
              </a:solidFill>
            </a:endParaRPr>
          </a:p>
          <a:p>
            <a:r>
              <a:rPr lang="de-DE" sz="1600" b="1" dirty="0" smtClean="0">
                <a:solidFill>
                  <a:srgbClr val="92D050"/>
                </a:solidFill>
              </a:rPr>
              <a:t>Problem not </a:t>
            </a:r>
            <a:r>
              <a:rPr lang="de-DE" sz="1600" b="1" dirty="0" err="1" smtClean="0">
                <a:solidFill>
                  <a:srgbClr val="92D050"/>
                </a:solidFill>
              </a:rPr>
              <a:t>anonymisation</a:t>
            </a:r>
            <a:r>
              <a:rPr lang="de-DE" sz="1600" b="1" dirty="0" smtClean="0">
                <a:solidFill>
                  <a:srgbClr val="92D050"/>
                </a:solidFill>
              </a:rPr>
              <a:t> but </a:t>
            </a:r>
            <a:r>
              <a:rPr lang="de-DE" sz="1600" b="1" dirty="0" err="1" smtClean="0">
                <a:solidFill>
                  <a:srgbClr val="92D050"/>
                </a:solidFill>
              </a:rPr>
              <a:t>accreditation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procedures</a:t>
            </a:r>
            <a:r>
              <a:rPr lang="de-DE" sz="1600" b="1" dirty="0" smtClean="0">
                <a:solidFill>
                  <a:srgbClr val="92D050"/>
                </a:solidFill>
              </a:rPr>
              <a:t>!</a:t>
            </a:r>
            <a:endParaRPr lang="de-DE" sz="1600" b="1" dirty="0">
              <a:solidFill>
                <a:srgbClr val="92D050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err="1" smtClean="0"/>
              <a:t>Critique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perspective</a:t>
            </a:r>
            <a:r>
              <a:rPr lang="de-DE" dirty="0" smtClean="0"/>
              <a:t> 1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5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936104"/>
          </a:xfrm>
        </p:spPr>
        <p:txBody>
          <a:bodyPr/>
          <a:lstStyle/>
          <a:p>
            <a:r>
              <a:rPr lang="de-DE" dirty="0" err="1" smtClean="0"/>
              <a:t>Worst-case</a:t>
            </a:r>
            <a:r>
              <a:rPr lang="de-DE" dirty="0" smtClean="0"/>
              <a:t> Scenarios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095555"/>
            <a:ext cx="7279958" cy="3600450"/>
          </a:xfrm>
        </p:spPr>
        <p:txBody>
          <a:bodyPr/>
          <a:lstStyle/>
          <a:p>
            <a:pPr marL="0" lvl="3" indent="0">
              <a:buNone/>
            </a:pPr>
            <a:r>
              <a:rPr lang="de-DE" sz="1600" b="1" dirty="0" smtClean="0">
                <a:solidFill>
                  <a:srgbClr val="0070C0"/>
                </a:solidFill>
              </a:rPr>
              <a:t>Scenario </a:t>
            </a:r>
            <a:r>
              <a:rPr lang="de-DE" sz="1600" b="1" dirty="0" err="1" smtClean="0">
                <a:solidFill>
                  <a:srgbClr val="0070C0"/>
                </a:solidFill>
              </a:rPr>
              <a:t>often</a:t>
            </a:r>
            <a:r>
              <a:rPr lang="de-DE" sz="1600" b="1" dirty="0" smtClean="0">
                <a:solidFill>
                  <a:srgbClr val="0070C0"/>
                </a:solidFill>
              </a:rPr>
              <a:t>:</a:t>
            </a:r>
          </a:p>
          <a:p>
            <a:pPr marL="0" lvl="3" indent="0">
              <a:buNone/>
            </a:pPr>
            <a:endParaRPr lang="de-DE" sz="1600" b="1" dirty="0">
              <a:solidFill>
                <a:srgbClr val="0070C0"/>
              </a:solidFill>
            </a:endParaRPr>
          </a:p>
          <a:p>
            <a:pPr marL="0" lvl="3" indent="0">
              <a:buNone/>
            </a:pPr>
            <a:r>
              <a:rPr lang="de-DE" sz="1600" b="1" dirty="0" err="1" smtClean="0">
                <a:solidFill>
                  <a:srgbClr val="0070C0"/>
                </a:solidFill>
              </a:rPr>
              <a:t>Anonymised</a:t>
            </a:r>
            <a:r>
              <a:rPr lang="de-DE" sz="1600" b="1" dirty="0" smtClean="0">
                <a:solidFill>
                  <a:srgbClr val="0070C0"/>
                </a:solidFill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</a:rPr>
              <a:t>data</a:t>
            </a:r>
            <a:r>
              <a:rPr lang="de-DE" sz="1600" b="1" dirty="0" smtClean="0">
                <a:solidFill>
                  <a:srgbClr val="0070C0"/>
                </a:solidFill>
              </a:rPr>
              <a:t> vs. Original </a:t>
            </a:r>
            <a:r>
              <a:rPr lang="de-DE" sz="1600" b="1" dirty="0" err="1" smtClean="0">
                <a:solidFill>
                  <a:srgbClr val="0070C0"/>
                </a:solidFill>
              </a:rPr>
              <a:t>data</a:t>
            </a:r>
            <a:r>
              <a:rPr lang="de-DE" sz="1600" b="1" dirty="0" smtClean="0">
                <a:solidFill>
                  <a:srgbClr val="0070C0"/>
                </a:solidFill>
              </a:rPr>
              <a:t> (</a:t>
            </a:r>
            <a:r>
              <a:rPr lang="de-DE" sz="1600" b="1" dirty="0" err="1" smtClean="0">
                <a:solidFill>
                  <a:srgbClr val="0070C0"/>
                </a:solidFill>
              </a:rPr>
              <a:t>Record</a:t>
            </a:r>
            <a:r>
              <a:rPr lang="de-DE" sz="1600" b="1" dirty="0" smtClean="0">
                <a:solidFill>
                  <a:srgbClr val="0070C0"/>
                </a:solidFill>
              </a:rPr>
              <a:t> </a:t>
            </a:r>
            <a:r>
              <a:rPr lang="de-DE" sz="1600" b="1" dirty="0" err="1" smtClean="0">
                <a:solidFill>
                  <a:srgbClr val="0070C0"/>
                </a:solidFill>
              </a:rPr>
              <a:t>matching</a:t>
            </a:r>
            <a:r>
              <a:rPr lang="de-DE" sz="1600" b="1" dirty="0" smtClean="0">
                <a:solidFill>
                  <a:srgbClr val="0070C0"/>
                </a:solidFill>
              </a:rPr>
              <a:t>)</a:t>
            </a:r>
          </a:p>
          <a:p>
            <a:pPr marL="0" lvl="3" indent="0">
              <a:buNone/>
            </a:pPr>
            <a:endParaRPr lang="de-DE" sz="1600" b="1" dirty="0"/>
          </a:p>
          <a:p>
            <a:pPr marL="0" lvl="3" indent="0">
              <a:buNone/>
            </a:pPr>
            <a:r>
              <a:rPr lang="de-DE" sz="1600" b="1" dirty="0" smtClean="0">
                <a:solidFill>
                  <a:srgbClr val="FF0000"/>
                </a:solidFill>
              </a:rPr>
              <a:t>Not </a:t>
            </a:r>
            <a:r>
              <a:rPr lang="de-DE" sz="1600" b="1" dirty="0" err="1" smtClean="0">
                <a:solidFill>
                  <a:srgbClr val="FF0000"/>
                </a:solidFill>
              </a:rPr>
              <a:t>realistic</a:t>
            </a:r>
            <a:r>
              <a:rPr lang="de-DE" sz="1600" b="1" dirty="0" smtClean="0">
                <a:solidFill>
                  <a:srgbClr val="FF0000"/>
                </a:solidFill>
              </a:rPr>
              <a:t>:</a:t>
            </a:r>
          </a:p>
          <a:p>
            <a:pPr marL="0" lvl="3" indent="0">
              <a:buNone/>
            </a:pPr>
            <a:endParaRPr lang="de-DE" sz="1600" b="1" dirty="0" smtClean="0">
              <a:solidFill>
                <a:srgbClr val="FF0000"/>
              </a:solidFill>
            </a:endParaRPr>
          </a:p>
          <a:p>
            <a:pPr marL="249750" lvl="7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rgbClr val="FF0000"/>
                </a:solidFill>
              </a:rPr>
              <a:t>Large </a:t>
            </a:r>
            <a:r>
              <a:rPr lang="de-DE" sz="1600" b="1" dirty="0" err="1" smtClean="0">
                <a:solidFill>
                  <a:srgbClr val="FF0000"/>
                </a:solidFill>
              </a:rPr>
              <a:t>differences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between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official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statistics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and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commercial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databases</a:t>
            </a:r>
            <a:endParaRPr lang="de-DE" sz="1600" b="1" dirty="0" smtClean="0">
              <a:solidFill>
                <a:srgbClr val="FF0000"/>
              </a:solidFill>
            </a:endParaRPr>
          </a:p>
          <a:p>
            <a:pPr marL="249750" lvl="7" indent="-285750"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 marL="0" lvl="7" indent="0">
              <a:buNone/>
            </a:pPr>
            <a:r>
              <a:rPr lang="de-DE" sz="1600" b="1" dirty="0" smtClean="0">
                <a:solidFill>
                  <a:srgbClr val="92D050"/>
                </a:solidFill>
              </a:rPr>
              <a:t>Total </a:t>
            </a:r>
            <a:r>
              <a:rPr lang="de-DE" sz="1600" b="1" dirty="0" err="1" smtClean="0">
                <a:solidFill>
                  <a:srgbClr val="92D050"/>
                </a:solidFill>
              </a:rPr>
              <a:t>protection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is</a:t>
            </a:r>
            <a:r>
              <a:rPr lang="de-DE" sz="1600" b="1" dirty="0" smtClean="0">
                <a:solidFill>
                  <a:srgbClr val="92D050"/>
                </a:solidFill>
              </a:rPr>
              <a:t> not </a:t>
            </a:r>
            <a:r>
              <a:rPr lang="de-DE" sz="1600" b="1" dirty="0" err="1" smtClean="0">
                <a:solidFill>
                  <a:srgbClr val="92D050"/>
                </a:solidFill>
              </a:rPr>
              <a:t>required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by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law</a:t>
            </a:r>
            <a:r>
              <a:rPr lang="de-DE" sz="1600" b="1" dirty="0" smtClean="0">
                <a:solidFill>
                  <a:srgbClr val="92D050"/>
                </a:solidFill>
              </a:rPr>
              <a:t>:</a:t>
            </a:r>
          </a:p>
          <a:p>
            <a:pPr marL="0" lvl="7" indent="0">
              <a:buNone/>
            </a:pPr>
            <a:endParaRPr lang="de-DE" sz="1600" b="1" dirty="0">
              <a:solidFill>
                <a:srgbClr val="92D050"/>
              </a:solidFill>
            </a:endParaRPr>
          </a:p>
          <a:p>
            <a:pPr lvl="7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rgbClr val="92D050"/>
                </a:solidFill>
              </a:rPr>
              <a:t>De facto </a:t>
            </a:r>
            <a:r>
              <a:rPr lang="de-DE" sz="1600" b="1" dirty="0" err="1" smtClean="0">
                <a:solidFill>
                  <a:srgbClr val="92D050"/>
                </a:solidFill>
              </a:rPr>
              <a:t>anonymity</a:t>
            </a:r>
            <a:r>
              <a:rPr lang="de-DE" sz="1600" b="1" dirty="0" smtClean="0">
                <a:solidFill>
                  <a:srgbClr val="92D050"/>
                </a:solidFill>
              </a:rPr>
              <a:t> (Germany): </a:t>
            </a:r>
            <a:r>
              <a:rPr lang="de-DE" sz="1600" b="1" dirty="0" err="1" smtClean="0">
                <a:solidFill>
                  <a:srgbClr val="92D050"/>
                </a:solidFill>
              </a:rPr>
              <a:t>Reidentification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allowed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as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far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as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effort</a:t>
            </a:r>
            <a:r>
              <a:rPr lang="de-DE" sz="1600" b="1" dirty="0" smtClean="0">
                <a:solidFill>
                  <a:srgbClr val="92D050"/>
                </a:solidFill>
              </a:rPr>
              <a:t> / </a:t>
            </a:r>
            <a:r>
              <a:rPr lang="de-DE" sz="1600" b="1" dirty="0" err="1" smtClean="0">
                <a:solidFill>
                  <a:srgbClr val="92D050"/>
                </a:solidFill>
              </a:rPr>
              <a:t>costs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greater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than</a:t>
            </a:r>
            <a:r>
              <a:rPr lang="de-DE" sz="1600" b="1" dirty="0" smtClean="0">
                <a:solidFill>
                  <a:srgbClr val="92D050"/>
                </a:solidFill>
              </a:rPr>
              <a:t> </a:t>
            </a:r>
            <a:r>
              <a:rPr lang="de-DE" sz="1600" b="1" dirty="0" err="1" smtClean="0">
                <a:solidFill>
                  <a:srgbClr val="92D050"/>
                </a:solidFill>
              </a:rPr>
              <a:t>benefit</a:t>
            </a:r>
            <a:endParaRPr lang="de-DE" sz="1600" b="1" dirty="0" smtClean="0">
              <a:solidFill>
                <a:srgbClr val="92D050"/>
              </a:solidFill>
            </a:endParaRPr>
          </a:p>
          <a:p>
            <a:pPr marL="249750" lvl="7" indent="-285750"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 marL="0" lvl="7" indent="0">
              <a:buNone/>
            </a:pPr>
            <a:endParaRPr lang="de-DE" sz="1600" b="1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err="1"/>
              <a:t>Critique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common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 </a:t>
            </a:r>
            <a:r>
              <a:rPr lang="de-DE" dirty="0" smtClean="0"/>
              <a:t>2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73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223962" y="2539129"/>
            <a:ext cx="7259751" cy="4668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231770" y="3184144"/>
            <a:ext cx="7270816" cy="1892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936104"/>
          </a:xfrm>
        </p:spPr>
        <p:txBody>
          <a:bodyPr/>
          <a:lstStyle/>
          <a:p>
            <a:r>
              <a:rPr lang="de-DE" dirty="0" err="1" smtClean="0"/>
              <a:t>Evidence-Based</a:t>
            </a:r>
            <a:r>
              <a:rPr lang="de-DE" dirty="0" smtClean="0"/>
              <a:t> </a:t>
            </a:r>
            <a:r>
              <a:rPr lang="de-DE" dirty="0" err="1" smtClean="0"/>
              <a:t>Risk</a:t>
            </a:r>
            <a:r>
              <a:rPr lang="de-DE" dirty="0" smtClean="0"/>
              <a:t> </a:t>
            </a:r>
            <a:r>
              <a:rPr lang="de-DE" dirty="0" err="1" smtClean="0"/>
              <a:t>Assignment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smtClean="0"/>
              <a:t>Case Study CIS 2010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sz="2000" dirty="0" smtClean="0"/>
              <a:t>CIS (Community Innovation Survey)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40912" y="2539129"/>
            <a:ext cx="7279958" cy="4009637"/>
          </a:xfrm>
        </p:spPr>
        <p:txBody>
          <a:bodyPr/>
          <a:lstStyle/>
          <a:p>
            <a:pPr marL="0" lvl="7" indent="0">
              <a:buNone/>
            </a:pPr>
            <a:r>
              <a:rPr lang="de-DE" sz="2000" b="1" dirty="0" smtClean="0"/>
              <a:t>      </a:t>
            </a:r>
          </a:p>
          <a:p>
            <a:pPr marL="0" lvl="7" indent="0">
              <a:buNone/>
            </a:pPr>
            <a:endParaRPr lang="de-DE" sz="2000" b="1" dirty="0" smtClean="0"/>
          </a:p>
          <a:p>
            <a:pPr marL="0" lvl="7" indent="0">
              <a:buNone/>
            </a:pPr>
            <a:endParaRPr lang="de-DE" sz="1600" b="1" dirty="0" smtClean="0"/>
          </a:p>
          <a:p>
            <a:pPr lvl="7">
              <a:buFont typeface="Arial" panose="020B0604020202020204" pitchFamily="34" charset="0"/>
              <a:buChar char="•"/>
            </a:pPr>
            <a:r>
              <a:rPr lang="de-DE" sz="1600" b="1" dirty="0" smtClean="0"/>
              <a:t>Survey </a:t>
            </a:r>
            <a:r>
              <a:rPr lang="de-DE" sz="1600" b="1" dirty="0" err="1" smtClean="0"/>
              <a:t>about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innovation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activities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enterprises</a:t>
            </a:r>
            <a:r>
              <a:rPr lang="de-DE" sz="1600" b="1" dirty="0" smtClean="0"/>
              <a:t> in countries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European Union</a:t>
            </a:r>
          </a:p>
          <a:p>
            <a:pPr lvl="7">
              <a:buFont typeface="Arial" panose="020B0604020202020204" pitchFamily="34" charset="0"/>
              <a:buChar char="•"/>
            </a:pPr>
            <a:r>
              <a:rPr lang="de-DE" sz="1600" b="1" dirty="0" err="1" smtClean="0"/>
              <a:t>Conducted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every</a:t>
            </a:r>
            <a:r>
              <a:rPr lang="de-DE" sz="1600" b="1" dirty="0" smtClean="0"/>
              <a:t> 2 </a:t>
            </a:r>
            <a:r>
              <a:rPr lang="de-DE" sz="1600" b="1" dirty="0" err="1" smtClean="0"/>
              <a:t>years</a:t>
            </a:r>
            <a:endParaRPr lang="de-DE" sz="1600" b="1" dirty="0" smtClean="0"/>
          </a:p>
          <a:p>
            <a:pPr lvl="7">
              <a:buFont typeface="Arial" panose="020B0604020202020204" pitchFamily="34" charset="0"/>
              <a:buChar char="•"/>
            </a:pPr>
            <a:r>
              <a:rPr lang="de-DE" sz="1600" b="1" dirty="0" err="1" smtClean="0"/>
              <a:t>For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some</a:t>
            </a:r>
            <a:r>
              <a:rPr lang="de-DE" sz="1600" b="1" dirty="0" smtClean="0"/>
              <a:t> countries </a:t>
            </a:r>
            <a:r>
              <a:rPr lang="de-DE" sz="1600" b="1" dirty="0" err="1" smtClean="0"/>
              <a:t>census</a:t>
            </a:r>
            <a:r>
              <a:rPr lang="de-DE" sz="1600" b="1" dirty="0" smtClean="0"/>
              <a:t>, </a:t>
            </a:r>
            <a:r>
              <a:rPr lang="de-DE" sz="1600" b="1" dirty="0" err="1" smtClean="0"/>
              <a:t>for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others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only</a:t>
            </a:r>
            <a:r>
              <a:rPr lang="de-DE" sz="1600" b="1" dirty="0" smtClean="0"/>
              <a:t> sample </a:t>
            </a:r>
            <a:r>
              <a:rPr lang="de-DE" sz="1600" b="1" dirty="0" err="1" smtClean="0"/>
              <a:t>survey</a:t>
            </a:r>
            <a:r>
              <a:rPr lang="de-DE" sz="1600" b="1" dirty="0" smtClean="0"/>
              <a:t>; but large </a:t>
            </a:r>
            <a:r>
              <a:rPr lang="de-DE" sz="1600" b="1" dirty="0" err="1" smtClean="0"/>
              <a:t>companies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always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included</a:t>
            </a:r>
            <a:endParaRPr lang="de-DE" sz="1600" b="1" dirty="0" smtClean="0"/>
          </a:p>
          <a:p>
            <a:pPr lvl="7">
              <a:buFont typeface="Arial" panose="020B0604020202020204" pitchFamily="34" charset="0"/>
              <a:buChar char="•"/>
            </a:pPr>
            <a:r>
              <a:rPr lang="de-DE" sz="1600" b="1" dirty="0" err="1" smtClean="0"/>
              <a:t>Many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categorical</a:t>
            </a:r>
            <a:r>
              <a:rPr lang="de-DE" sz="1600" b="1" dirty="0" smtClean="0"/>
              <a:t> variables, </a:t>
            </a:r>
            <a:r>
              <a:rPr lang="de-DE" sz="1600" b="1" dirty="0" err="1" smtClean="0"/>
              <a:t>only</a:t>
            </a:r>
            <a:r>
              <a:rPr lang="de-DE" sz="1600" b="1" dirty="0" smtClean="0"/>
              <a:t> 9 </a:t>
            </a:r>
            <a:r>
              <a:rPr lang="de-DE" sz="1600" b="1" dirty="0" err="1" smtClean="0"/>
              <a:t>continuous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attributes</a:t>
            </a:r>
            <a:endParaRPr lang="de-DE" sz="1600" b="1" dirty="0" smtClean="0"/>
          </a:p>
          <a:p>
            <a:pPr marL="0" lvl="7" indent="0">
              <a:buNone/>
            </a:pPr>
            <a:endParaRPr lang="de-DE" sz="1600" b="1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Case Study 1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6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223960" y="4325129"/>
            <a:ext cx="7252528" cy="1839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223960" y="2715768"/>
            <a:ext cx="7252528" cy="13807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1223960" y="2154562"/>
            <a:ext cx="2195895" cy="4331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936104"/>
          </a:xfrm>
        </p:spPr>
        <p:txBody>
          <a:bodyPr/>
          <a:lstStyle/>
          <a:p>
            <a:r>
              <a:rPr lang="de-DE" dirty="0" smtClean="0"/>
              <a:t>Case Study CIS 2010 –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continued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154562"/>
            <a:ext cx="7279958" cy="4109078"/>
          </a:xfrm>
        </p:spPr>
        <p:txBody>
          <a:bodyPr/>
          <a:lstStyle/>
          <a:p>
            <a:pPr marL="0" lvl="7" indent="0">
              <a:buNone/>
            </a:pPr>
            <a:r>
              <a:rPr lang="de-DE" sz="2000" b="1" dirty="0" err="1" smtClean="0"/>
              <a:t>Risk</a:t>
            </a:r>
            <a:r>
              <a:rPr lang="de-DE" sz="2000" b="1" dirty="0" smtClean="0"/>
              <a:t> Scenario</a:t>
            </a:r>
          </a:p>
          <a:p>
            <a:pPr marL="0" lvl="7" indent="0">
              <a:buNone/>
            </a:pPr>
            <a:endParaRPr lang="de-DE" sz="1600" b="1" u="sng" dirty="0"/>
          </a:p>
          <a:p>
            <a:pPr marL="0" lvl="7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Step</a:t>
            </a:r>
            <a:r>
              <a:rPr lang="de-DE" sz="1600" b="1" dirty="0" smtClean="0">
                <a:solidFill>
                  <a:schemeClr val="accent1"/>
                </a:solidFill>
              </a:rPr>
              <a:t> 1: </a:t>
            </a:r>
            <a:r>
              <a:rPr lang="de-DE" sz="1600" b="1" dirty="0" err="1" smtClean="0">
                <a:solidFill>
                  <a:schemeClr val="accent1"/>
                </a:solidFill>
              </a:rPr>
              <a:t>Identify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user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needs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marL="0" lvl="7" indent="0">
              <a:buNone/>
            </a:pP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 smtClean="0"/>
              <a:t>Analysis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research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papers</a:t>
            </a:r>
            <a:r>
              <a:rPr lang="de-DE" sz="1600" b="1" dirty="0" smtClean="0"/>
              <a:t> + Google Scholar </a:t>
            </a:r>
            <a:r>
              <a:rPr lang="de-DE" sz="1600" b="1" dirty="0" err="1" smtClean="0"/>
              <a:t>search</a:t>
            </a:r>
            <a:endParaRPr lang="de-DE" sz="1600" b="1" dirty="0" smtClean="0"/>
          </a:p>
          <a:p>
            <a:pPr marL="0" lvl="7" indent="0">
              <a:buNone/>
            </a:pPr>
            <a:endParaRPr lang="de-DE" sz="1600" b="1" dirty="0" smtClean="0"/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smtClean="0"/>
              <a:t>Linear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nonlinear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regression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most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frequently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used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methods</a:t>
            </a:r>
            <a:endParaRPr lang="de-DE" sz="1600" b="1" dirty="0" smtClean="0"/>
          </a:p>
          <a:p>
            <a:pPr lvl="7">
              <a:buFont typeface="Wingdings" panose="05000000000000000000" pitchFamily="2" charset="2"/>
              <a:buChar char="Ø"/>
            </a:pPr>
            <a:endParaRPr lang="de-DE" sz="1600" b="1" dirty="0"/>
          </a:p>
          <a:p>
            <a:pPr marL="0" lvl="7" indent="0">
              <a:buNone/>
            </a:pP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Step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smtClean="0">
                <a:solidFill>
                  <a:schemeClr val="accent1"/>
                </a:solidFill>
              </a:rPr>
              <a:t>2: </a:t>
            </a:r>
            <a:r>
              <a:rPr lang="de-DE" sz="1600" b="1" dirty="0" err="1" smtClean="0">
                <a:solidFill>
                  <a:schemeClr val="accent1"/>
                </a:solidFill>
              </a:rPr>
              <a:t>Identify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user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risks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marL="0" lvl="7" indent="0">
              <a:buNone/>
            </a:pP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 err="1" smtClean="0"/>
              <a:t>Spontaneous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recognition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outliers</a:t>
            </a:r>
            <a:r>
              <a:rPr lang="de-DE" sz="1600" b="1" dirty="0" smtClean="0"/>
              <a:t>         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 smtClean="0"/>
              <a:t>No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risk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since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no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disclosure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unauthorized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person</a:t>
            </a:r>
            <a:endParaRPr lang="de-DE" sz="1600" b="1" dirty="0" smtClean="0"/>
          </a:p>
          <a:p>
            <a:pPr marL="0" lvl="7" indent="0">
              <a:buNone/>
            </a:pP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 smtClean="0"/>
              <a:t>Group </a:t>
            </a:r>
            <a:r>
              <a:rPr lang="de-DE" sz="1600" b="1" dirty="0" err="1" smtClean="0"/>
              <a:t>disclosure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from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categorical</a:t>
            </a:r>
            <a:r>
              <a:rPr lang="de-DE" sz="1600" b="1" dirty="0" smtClean="0"/>
              <a:t> variables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 smtClean="0"/>
              <a:t>No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risk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since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focus</a:t>
            </a:r>
            <a:r>
              <a:rPr lang="de-DE" sz="1600" b="1" dirty="0" smtClean="0"/>
              <a:t> not on </a:t>
            </a:r>
            <a:r>
              <a:rPr lang="de-DE" sz="1600" b="1" dirty="0" err="1" smtClean="0"/>
              <a:t>descriptive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statistics</a:t>
            </a:r>
            <a:endParaRPr lang="de-DE" sz="1600" b="1" dirty="0" smtClean="0"/>
          </a:p>
          <a:p>
            <a:pPr marL="0" lvl="7" indent="0">
              <a:buNone/>
            </a:pPr>
            <a:endParaRPr lang="de-DE" sz="1600" b="1" dirty="0" smtClean="0"/>
          </a:p>
          <a:p>
            <a:pPr marL="0" lvl="7" indent="0">
              <a:buNone/>
            </a:pPr>
            <a:endParaRPr lang="de-DE" sz="1600" b="1" dirty="0" smtClean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Case Study 2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2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223960" y="5422392"/>
            <a:ext cx="7279960" cy="741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1223960" y="3657600"/>
            <a:ext cx="7259753" cy="1664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223960" y="2679192"/>
            <a:ext cx="7259753" cy="8778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1223960" y="2154562"/>
            <a:ext cx="2177607" cy="4240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515463"/>
          </a:xfrm>
        </p:spPr>
        <p:txBody>
          <a:bodyPr/>
          <a:lstStyle/>
          <a:p>
            <a:r>
              <a:rPr lang="de-DE" dirty="0" smtClean="0"/>
              <a:t>Case Study CIS 2010 –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continued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Case Study 3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154562"/>
            <a:ext cx="7279958" cy="4009637"/>
          </a:xfrm>
        </p:spPr>
        <p:txBody>
          <a:bodyPr/>
          <a:lstStyle/>
          <a:p>
            <a:pPr marL="0" lvl="7" indent="0">
              <a:buNone/>
            </a:pPr>
            <a:r>
              <a:rPr lang="de-DE" sz="2000" b="1" dirty="0" err="1" smtClean="0"/>
              <a:t>Risk</a:t>
            </a:r>
            <a:r>
              <a:rPr lang="de-DE" sz="2000" b="1" dirty="0" smtClean="0"/>
              <a:t> Evaluation</a:t>
            </a:r>
          </a:p>
          <a:p>
            <a:pPr marL="0" lvl="6" indent="0">
              <a:buNone/>
            </a:pPr>
            <a:endParaRPr lang="de-DE" sz="1600" b="1" u="sng" dirty="0" smtClean="0"/>
          </a:p>
          <a:p>
            <a:pPr marL="0" lvl="7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Spontaneous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recognition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marL="0" lvl="7" indent="0">
              <a:buNone/>
            </a:pPr>
            <a:endParaRPr lang="de-DE" sz="1600" b="1" dirty="0">
              <a:solidFill>
                <a:schemeClr val="accent1"/>
              </a:solidFill>
            </a:endParaRP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/>
              <a:t>Very</a:t>
            </a:r>
            <a:r>
              <a:rPr lang="de-DE" sz="1600" b="1" dirty="0"/>
              <a:t> </a:t>
            </a:r>
            <a:r>
              <a:rPr lang="de-DE" sz="1600" b="1" dirty="0" err="1"/>
              <a:t>unlikely</a:t>
            </a:r>
            <a:r>
              <a:rPr lang="de-DE" sz="1600" b="1" dirty="0"/>
              <a:t> </a:t>
            </a:r>
            <a:r>
              <a:rPr lang="de-DE" sz="1600" b="1" dirty="0" err="1"/>
              <a:t>because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large </a:t>
            </a:r>
            <a:r>
              <a:rPr lang="de-DE" sz="1600" b="1" dirty="0" err="1"/>
              <a:t>differences</a:t>
            </a:r>
            <a:r>
              <a:rPr lang="de-DE" sz="1600" b="1" dirty="0"/>
              <a:t> </a:t>
            </a:r>
            <a:r>
              <a:rPr lang="de-DE" sz="1600" b="1" dirty="0" err="1"/>
              <a:t>between</a:t>
            </a:r>
            <a:r>
              <a:rPr lang="de-DE" sz="1600" b="1" dirty="0"/>
              <a:t> </a:t>
            </a:r>
            <a:r>
              <a:rPr lang="de-DE" sz="1600" b="1" dirty="0" err="1"/>
              <a:t>data</a:t>
            </a:r>
            <a:r>
              <a:rPr lang="de-DE" sz="1600" b="1" dirty="0"/>
              <a:t> </a:t>
            </a:r>
            <a:r>
              <a:rPr lang="de-DE" sz="1600" b="1" dirty="0" err="1"/>
              <a:t>sources</a:t>
            </a:r>
            <a:endParaRPr lang="de-DE" sz="1600" b="1" dirty="0"/>
          </a:p>
          <a:p>
            <a:pPr marL="0" lvl="7" indent="0">
              <a:buNone/>
            </a:pPr>
            <a:endParaRPr lang="de-DE" sz="1600" b="1" dirty="0"/>
          </a:p>
          <a:p>
            <a:pPr marL="0" lvl="7" indent="0">
              <a:buNone/>
            </a:pPr>
            <a:r>
              <a:rPr lang="de-DE" sz="1600" b="1" dirty="0" err="1">
                <a:solidFill>
                  <a:schemeClr val="accent1"/>
                </a:solidFill>
              </a:rPr>
              <a:t>Matching</a:t>
            </a:r>
            <a:r>
              <a:rPr lang="de-DE" sz="1600" b="1" dirty="0">
                <a:solidFill>
                  <a:schemeClr val="accent1"/>
                </a:solidFill>
              </a:rPr>
              <a:t> on </a:t>
            </a:r>
            <a:r>
              <a:rPr lang="de-DE" sz="1600" b="1" dirty="0" err="1">
                <a:solidFill>
                  <a:schemeClr val="accent1"/>
                </a:solidFill>
              </a:rPr>
              <a:t>categorical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b="1" dirty="0" smtClean="0">
                <a:solidFill>
                  <a:schemeClr val="accent1"/>
                </a:solidFill>
              </a:rPr>
              <a:t>variables</a:t>
            </a:r>
          </a:p>
          <a:p>
            <a:pPr marL="0" lvl="7" indent="0">
              <a:buNone/>
            </a:pPr>
            <a:endParaRPr lang="de-DE" sz="1600" b="1" dirty="0">
              <a:solidFill>
                <a:schemeClr val="accent1"/>
              </a:solidFill>
            </a:endParaRP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/>
              <a:t>Uncertain</a:t>
            </a:r>
            <a:r>
              <a:rPr lang="de-DE" sz="1600" b="1" dirty="0"/>
              <a:t> </a:t>
            </a:r>
            <a:r>
              <a:rPr lang="de-DE" sz="1600" b="1" dirty="0" err="1"/>
              <a:t>since</a:t>
            </a:r>
            <a:r>
              <a:rPr lang="de-DE" sz="1600" b="1" dirty="0"/>
              <a:t> </a:t>
            </a:r>
            <a:r>
              <a:rPr lang="de-DE" sz="1600" b="1" dirty="0" err="1"/>
              <a:t>statistical</a:t>
            </a:r>
            <a:r>
              <a:rPr lang="de-DE" sz="1600" b="1" dirty="0"/>
              <a:t> </a:t>
            </a:r>
            <a:r>
              <a:rPr lang="de-DE" sz="1600" b="1" dirty="0" err="1"/>
              <a:t>business</a:t>
            </a:r>
            <a:r>
              <a:rPr lang="de-DE" sz="1600" b="1" dirty="0"/>
              <a:t> </a:t>
            </a:r>
            <a:r>
              <a:rPr lang="de-DE" sz="1600" b="1" dirty="0" err="1"/>
              <a:t>register</a:t>
            </a:r>
            <a:r>
              <a:rPr lang="de-DE" sz="1600" b="1" dirty="0"/>
              <a:t> </a:t>
            </a:r>
            <a:r>
              <a:rPr lang="de-DE" sz="1600" b="1" dirty="0" err="1"/>
              <a:t>and</a:t>
            </a:r>
            <a:r>
              <a:rPr lang="de-DE" sz="1600" b="1" dirty="0"/>
              <a:t> </a:t>
            </a:r>
            <a:r>
              <a:rPr lang="de-DE" sz="1600" b="1" dirty="0" err="1"/>
              <a:t>classification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/>
              <a:t> </a:t>
            </a:r>
            <a:r>
              <a:rPr lang="de-DE" sz="1600" b="1" dirty="0" smtClean="0"/>
              <a:t>   </a:t>
            </a:r>
            <a:r>
              <a:rPr lang="de-DE" sz="1600" b="1" dirty="0" err="1" smtClean="0"/>
              <a:t>economic</a:t>
            </a:r>
            <a:r>
              <a:rPr lang="de-DE" sz="1600" b="1" dirty="0" smtClean="0"/>
              <a:t> </a:t>
            </a:r>
            <a:r>
              <a:rPr lang="de-DE" sz="1600" b="1" dirty="0" err="1"/>
              <a:t>activity</a:t>
            </a:r>
            <a:r>
              <a:rPr lang="de-DE" sz="1600" b="1" dirty="0"/>
              <a:t> in </a:t>
            </a:r>
            <a:r>
              <a:rPr lang="de-DE" sz="1600" b="1" dirty="0" err="1"/>
              <a:t>commercial</a:t>
            </a:r>
            <a:r>
              <a:rPr lang="de-DE" sz="1600" b="1" dirty="0"/>
              <a:t> </a:t>
            </a:r>
            <a:r>
              <a:rPr lang="de-DE" sz="1600" b="1" dirty="0" err="1"/>
              <a:t>databases</a:t>
            </a:r>
            <a:r>
              <a:rPr lang="de-DE" sz="1600" b="1" dirty="0"/>
              <a:t> </a:t>
            </a:r>
            <a:r>
              <a:rPr lang="de-DE" sz="1600" b="1" dirty="0" err="1"/>
              <a:t>differ</a:t>
            </a:r>
            <a:r>
              <a:rPr lang="de-DE" sz="1600" b="1" dirty="0"/>
              <a:t> (</a:t>
            </a:r>
            <a:r>
              <a:rPr lang="de-DE" sz="1600" b="1" dirty="0" err="1"/>
              <a:t>main</a:t>
            </a:r>
            <a:r>
              <a:rPr lang="de-DE" sz="1600" b="1" dirty="0"/>
              <a:t> </a:t>
            </a:r>
            <a:r>
              <a:rPr lang="de-DE" sz="1600" b="1" dirty="0" err="1"/>
              <a:t>activity</a:t>
            </a:r>
            <a:r>
              <a:rPr lang="de-DE" sz="1600" b="1" dirty="0"/>
              <a:t> </a:t>
            </a:r>
            <a:r>
              <a:rPr lang="de-DE" sz="1600" b="1" dirty="0" err="1"/>
              <a:t>vs</a:t>
            </a:r>
            <a:r>
              <a:rPr lang="de-DE" sz="1600" b="1" dirty="0"/>
              <a:t> </a:t>
            </a:r>
            <a:endParaRPr lang="de-DE" sz="1600" b="1" dirty="0" smtClean="0"/>
          </a:p>
          <a:p>
            <a:pPr marL="0" lvl="7" indent="0">
              <a:buNone/>
            </a:pPr>
            <a:r>
              <a:rPr lang="de-DE" sz="1600" b="1" dirty="0"/>
              <a:t> </a:t>
            </a:r>
            <a:r>
              <a:rPr lang="de-DE" sz="1600" b="1" dirty="0" smtClean="0"/>
              <a:t>   </a:t>
            </a:r>
            <a:r>
              <a:rPr lang="de-DE" sz="1600" b="1" dirty="0" err="1" smtClean="0"/>
              <a:t>main</a:t>
            </a:r>
            <a:r>
              <a:rPr lang="de-DE" sz="1600" b="1" dirty="0" smtClean="0"/>
              <a:t> </a:t>
            </a:r>
            <a:r>
              <a:rPr lang="de-DE" sz="1600" b="1" dirty="0" err="1"/>
              <a:t>turnover</a:t>
            </a:r>
            <a:r>
              <a:rPr lang="de-DE" sz="1600" b="1" dirty="0" smtClean="0"/>
              <a:t>)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 smtClean="0"/>
              <a:t>Moreover</a:t>
            </a:r>
            <a:r>
              <a:rPr lang="de-DE" sz="1600" b="1" dirty="0" smtClean="0"/>
              <a:t>: </a:t>
            </a:r>
            <a:r>
              <a:rPr lang="de-DE" sz="1600" b="1" dirty="0" err="1" smtClean="0"/>
              <a:t>Matching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prohibited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licence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agreements</a:t>
            </a:r>
            <a:endParaRPr lang="de-DE" sz="1600" b="1" dirty="0" smtClean="0"/>
          </a:p>
          <a:p>
            <a:pPr lvl="7">
              <a:buFont typeface="Wingdings" panose="05000000000000000000" pitchFamily="2" charset="2"/>
              <a:buChar char="Ø"/>
            </a:pPr>
            <a:endParaRPr lang="de-DE" sz="1600" b="1" dirty="0"/>
          </a:p>
          <a:p>
            <a:pPr marL="0" lvl="7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Remaining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risks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 smtClean="0"/>
              <a:t> Magnitude </a:t>
            </a:r>
            <a:r>
              <a:rPr lang="de-DE" sz="1600" b="1" dirty="0" err="1" smtClean="0"/>
              <a:t>tables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with</a:t>
            </a:r>
            <a:r>
              <a:rPr lang="de-DE" sz="1600" b="1" dirty="0" smtClean="0"/>
              <a:t> 1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2 </a:t>
            </a:r>
            <a:r>
              <a:rPr lang="de-DE" sz="1600" b="1" dirty="0" err="1" smtClean="0"/>
              <a:t>observations</a:t>
            </a:r>
            <a:r>
              <a:rPr lang="de-DE" sz="1600" b="1" dirty="0" smtClean="0"/>
              <a:t> in a </a:t>
            </a:r>
            <a:r>
              <a:rPr lang="de-DE" sz="1600" b="1" dirty="0" err="1" smtClean="0"/>
              <a:t>cell</a:t>
            </a:r>
            <a:endParaRPr lang="de-DE" sz="1600" b="1" dirty="0" smtClean="0"/>
          </a:p>
          <a:p>
            <a:pPr lvl="7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 smtClean="0"/>
              <a:t>Dominance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one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unit</a:t>
            </a:r>
            <a:r>
              <a:rPr lang="de-DE" sz="1600" b="1" dirty="0" smtClean="0"/>
              <a:t> in </a:t>
            </a:r>
            <a:r>
              <a:rPr lang="de-DE" sz="1600" b="1" dirty="0" err="1" smtClean="0"/>
              <a:t>cell</a:t>
            </a:r>
            <a:r>
              <a:rPr lang="de-DE" sz="1600" b="1" dirty="0" smtClean="0"/>
              <a:t> / </a:t>
            </a:r>
            <a:r>
              <a:rPr lang="de-DE" sz="1600" b="1" dirty="0" err="1" smtClean="0"/>
              <a:t>dataset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100319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936104"/>
          </a:xfrm>
        </p:spPr>
        <p:txBody>
          <a:bodyPr/>
          <a:lstStyle/>
          <a:p>
            <a:r>
              <a:rPr lang="de-DE" dirty="0" smtClean="0"/>
              <a:t>Impact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strategy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Impact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154562"/>
            <a:ext cx="7279958" cy="4009637"/>
          </a:xfrm>
        </p:spPr>
        <p:txBody>
          <a:bodyPr/>
          <a:lstStyle/>
          <a:p>
            <a:pPr marL="0" lvl="6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Consequence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of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risk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evaluation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marL="0" lvl="6" indent="0">
              <a:buNone/>
            </a:pPr>
            <a:endParaRPr lang="de-DE" sz="1600" b="1" dirty="0"/>
          </a:p>
          <a:p>
            <a:pPr marL="0" lvl="6" indent="0">
              <a:buNone/>
            </a:pPr>
            <a:r>
              <a:rPr lang="de-DE" sz="1600" b="1" dirty="0" smtClean="0"/>
              <a:t>Small </a:t>
            </a:r>
            <a:r>
              <a:rPr lang="de-DE" sz="1600" b="1" dirty="0" err="1" smtClean="0"/>
              <a:t>cell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count</a:t>
            </a:r>
            <a:r>
              <a:rPr lang="de-DE" sz="1600" b="1" dirty="0" smtClean="0"/>
              <a:t> (&lt; 3) </a:t>
            </a:r>
            <a:r>
              <a:rPr lang="de-DE" sz="1600" b="1" dirty="0" err="1" smtClean="0"/>
              <a:t>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dominance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problem</a:t>
            </a:r>
            <a:r>
              <a:rPr lang="de-DE" sz="1600" b="1" dirty="0" smtClean="0"/>
              <a:t> in </a:t>
            </a:r>
            <a:r>
              <a:rPr lang="de-DE" sz="1600" b="1" dirty="0" err="1" smtClean="0"/>
              <a:t>cell</a:t>
            </a:r>
            <a:r>
              <a:rPr lang="de-DE" sz="1600" b="1" dirty="0" smtClean="0"/>
              <a:t>:</a:t>
            </a:r>
          </a:p>
          <a:p>
            <a:pPr marL="0" lvl="6" indent="0">
              <a:buNone/>
            </a:pPr>
            <a:endParaRPr lang="de-DE" sz="1600" b="1" dirty="0" smtClean="0"/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smtClean="0"/>
              <a:t>Determination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i="1" dirty="0" err="1" smtClean="0"/>
              <a:t>records</a:t>
            </a:r>
            <a:r>
              <a:rPr lang="de-DE" sz="1600" b="1" i="1" dirty="0" smtClean="0"/>
              <a:t> at </a:t>
            </a:r>
            <a:r>
              <a:rPr lang="de-DE" sz="1600" b="1" i="1" dirty="0" err="1" smtClean="0"/>
              <a:t>risk</a:t>
            </a:r>
            <a:r>
              <a:rPr lang="de-DE" sz="1600" b="1" i="1" dirty="0" smtClean="0"/>
              <a:t> </a:t>
            </a:r>
            <a:r>
              <a:rPr lang="de-DE" sz="1600" b="1" dirty="0" smtClean="0"/>
              <a:t>in </a:t>
            </a:r>
            <a:r>
              <a:rPr lang="de-DE" sz="1600" b="1" dirty="0" err="1" smtClean="0"/>
              <a:t>these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cells</a:t>
            </a:r>
            <a:endParaRPr lang="de-DE" sz="1600" b="1" dirty="0" smtClean="0"/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err="1" smtClean="0"/>
              <a:t>Only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records</a:t>
            </a:r>
            <a:r>
              <a:rPr lang="de-DE" sz="1600" b="1" dirty="0" smtClean="0"/>
              <a:t> at </a:t>
            </a:r>
            <a:r>
              <a:rPr lang="de-DE" sz="1600" b="1" dirty="0" err="1" smtClean="0"/>
              <a:t>risk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perturbed</a:t>
            </a:r>
            <a:r>
              <a:rPr lang="de-DE" sz="1600" b="1" dirty="0" smtClean="0"/>
              <a:t> (individual </a:t>
            </a:r>
            <a:r>
              <a:rPr lang="de-DE" sz="1600" b="1" dirty="0" err="1" smtClean="0"/>
              <a:t>microaggregation</a:t>
            </a:r>
            <a:r>
              <a:rPr lang="de-DE" sz="1600" b="1" dirty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</a:p>
          <a:p>
            <a:pPr marL="0" lvl="6" indent="0">
              <a:buNone/>
            </a:pPr>
            <a:r>
              <a:rPr lang="de-DE" sz="1600" b="1" dirty="0"/>
              <a:t> </a:t>
            </a:r>
            <a:r>
              <a:rPr lang="de-DE" sz="1600" b="1" dirty="0" smtClean="0"/>
              <a:t>   </a:t>
            </a:r>
            <a:r>
              <a:rPr lang="de-DE" sz="1600" b="1" dirty="0" err="1" smtClean="0"/>
              <a:t>metric</a:t>
            </a:r>
            <a:r>
              <a:rPr lang="de-DE" sz="1600" b="1" dirty="0" smtClean="0"/>
              <a:t> variables)</a:t>
            </a:r>
          </a:p>
          <a:p>
            <a:pPr marL="0" lvl="6" indent="0">
              <a:buNone/>
            </a:pPr>
            <a:endParaRPr lang="de-DE" sz="1600" b="1" dirty="0"/>
          </a:p>
          <a:p>
            <a:pPr marL="0" lvl="6" indent="0">
              <a:buNone/>
            </a:pPr>
            <a:r>
              <a:rPr lang="de-DE" sz="1600" b="1" dirty="0" err="1" smtClean="0">
                <a:solidFill>
                  <a:schemeClr val="accent1"/>
                </a:solidFill>
              </a:rPr>
              <a:t>Consequence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for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the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quality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of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the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anonymised</a:t>
            </a:r>
            <a:r>
              <a:rPr lang="de-DE" sz="1600" b="1" dirty="0" smtClean="0">
                <a:solidFill>
                  <a:schemeClr val="accent1"/>
                </a:solidFill>
              </a:rPr>
              <a:t> </a:t>
            </a:r>
            <a:r>
              <a:rPr lang="de-DE" sz="1600" b="1" dirty="0" err="1" smtClean="0">
                <a:solidFill>
                  <a:schemeClr val="accent1"/>
                </a:solidFill>
              </a:rPr>
              <a:t>datasets</a:t>
            </a:r>
            <a:endParaRPr lang="de-DE" sz="1600" b="1" dirty="0" smtClean="0">
              <a:solidFill>
                <a:schemeClr val="accent1"/>
              </a:solidFill>
            </a:endParaRPr>
          </a:p>
          <a:p>
            <a:pPr marL="0" lvl="6" indent="0">
              <a:buNone/>
            </a:pPr>
            <a:endParaRPr lang="de-DE" sz="1600" b="1" dirty="0" smtClean="0">
              <a:solidFill>
                <a:schemeClr val="accent1"/>
              </a:solidFill>
            </a:endParaRPr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1600" b="1" dirty="0" smtClean="0"/>
              <a:t> </a:t>
            </a:r>
            <a:r>
              <a:rPr lang="de-DE" sz="1600" b="1" dirty="0" err="1" smtClean="0"/>
              <a:t>For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less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than</a:t>
            </a:r>
            <a:r>
              <a:rPr lang="de-DE" sz="1600" b="1" dirty="0" smtClean="0"/>
              <a:t> 1%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all </a:t>
            </a:r>
            <a:r>
              <a:rPr lang="de-DE" sz="1600" b="1" dirty="0" err="1" smtClean="0"/>
              <a:t>records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microaggregation</a:t>
            </a:r>
            <a:r>
              <a:rPr lang="de-DE" sz="1600" b="1" dirty="0" smtClean="0"/>
              <a:t> was </a:t>
            </a:r>
            <a:r>
              <a:rPr lang="de-DE" sz="1600" b="1" dirty="0" err="1" smtClean="0"/>
              <a:t>performed</a:t>
            </a:r>
            <a:endParaRPr lang="de-DE" sz="1600" b="1" dirty="0" smtClean="0"/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1600" b="1" dirty="0"/>
              <a:t> </a:t>
            </a:r>
            <a:r>
              <a:rPr lang="de-DE" sz="1600" b="1" dirty="0" smtClean="0"/>
              <a:t>Small </a:t>
            </a:r>
            <a:r>
              <a:rPr lang="de-DE" sz="1600" b="1" dirty="0" err="1" smtClean="0"/>
              <a:t>impact</a:t>
            </a:r>
            <a:r>
              <a:rPr lang="de-DE" sz="1600" b="1" dirty="0" smtClean="0"/>
              <a:t> on </a:t>
            </a:r>
            <a:r>
              <a:rPr lang="de-DE" sz="1600" b="1" dirty="0" err="1" smtClean="0"/>
              <a:t>regression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coefficients</a:t>
            </a:r>
            <a:endParaRPr lang="de-DE" sz="1600" b="1" dirty="0"/>
          </a:p>
          <a:p>
            <a:pPr marL="0" lvl="6" indent="0">
              <a:buNone/>
            </a:pPr>
            <a:endParaRPr lang="de-DE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1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23962" y="1321337"/>
            <a:ext cx="6518276" cy="936104"/>
          </a:xfrm>
        </p:spPr>
        <p:txBody>
          <a:bodyPr/>
          <a:lstStyle/>
          <a:p>
            <a:r>
              <a:rPr lang="de-DE" dirty="0" err="1" smtClean="0"/>
              <a:t>Conclusion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154562"/>
            <a:ext cx="7279958" cy="4009637"/>
          </a:xfrm>
        </p:spPr>
        <p:txBody>
          <a:bodyPr/>
          <a:lstStyle/>
          <a:p>
            <a:pPr marL="0" lvl="6" indent="0">
              <a:buNone/>
            </a:pPr>
            <a:r>
              <a:rPr lang="de-DE" sz="2000" b="1" dirty="0" smtClean="0"/>
              <a:t>Change </a:t>
            </a:r>
            <a:r>
              <a:rPr lang="de-DE" sz="2000" b="1" dirty="0" err="1" smtClean="0"/>
              <a:t>of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perspective</a:t>
            </a:r>
            <a:r>
              <a:rPr lang="de-DE" sz="2000" b="1" dirty="0" smtClean="0"/>
              <a:t> </a:t>
            </a:r>
          </a:p>
          <a:p>
            <a:pPr marL="0" lvl="6" indent="0">
              <a:buNone/>
            </a:pPr>
            <a:endParaRPr lang="de-DE" sz="2000" b="1" dirty="0"/>
          </a:p>
          <a:p>
            <a:pPr marL="0" lvl="6" indent="0">
              <a:buNone/>
            </a:pPr>
            <a:r>
              <a:rPr lang="de-DE" sz="2000" b="1" dirty="0" err="1" smtClean="0"/>
              <a:t>from</a:t>
            </a:r>
            <a:r>
              <a:rPr lang="de-DE" sz="2000" b="1" dirty="0" smtClean="0"/>
              <a:t> total </a:t>
            </a:r>
            <a:r>
              <a:rPr lang="de-DE" sz="2000" b="1" dirty="0" err="1" smtClean="0"/>
              <a:t>data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protection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to</a:t>
            </a:r>
            <a:r>
              <a:rPr lang="de-DE" sz="2000" b="1" dirty="0" smtClean="0"/>
              <a:t> a </a:t>
            </a:r>
            <a:r>
              <a:rPr lang="de-DE" sz="2000" b="1" dirty="0" err="1" smtClean="0"/>
              <a:t>realistic</a:t>
            </a:r>
            <a:r>
              <a:rPr lang="de-DE" sz="2000" b="1" dirty="0" smtClean="0"/>
              <a:t> user-</a:t>
            </a:r>
            <a:r>
              <a:rPr lang="de-DE" sz="2000" b="1" dirty="0" err="1" smtClean="0"/>
              <a:t>oriented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approach</a:t>
            </a:r>
            <a:r>
              <a:rPr lang="de-DE" sz="2000" b="1" dirty="0" smtClean="0"/>
              <a:t> </a:t>
            </a:r>
          </a:p>
          <a:p>
            <a:pPr marL="0" lvl="6" indent="0">
              <a:buNone/>
            </a:pPr>
            <a:endParaRPr lang="de-DE" sz="2000" b="1" dirty="0"/>
          </a:p>
          <a:p>
            <a:pPr marL="0" lvl="6" indent="0">
              <a:buNone/>
            </a:pPr>
            <a:r>
              <a:rPr lang="de-DE" sz="2000" b="1" dirty="0" err="1" smtClean="0"/>
              <a:t>that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takes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into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account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user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needs</a:t>
            </a:r>
            <a:r>
              <a:rPr lang="de-DE" sz="2000" b="1" dirty="0" smtClean="0"/>
              <a:t>, </a:t>
            </a:r>
            <a:r>
              <a:rPr lang="de-DE" sz="2000" b="1" dirty="0" err="1" smtClean="0"/>
              <a:t>quality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of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external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databases</a:t>
            </a:r>
            <a:r>
              <a:rPr lang="de-DE" sz="2000" b="1" dirty="0" smtClean="0"/>
              <a:t>, </a:t>
            </a:r>
            <a:r>
              <a:rPr lang="de-DE" sz="2000" b="1" dirty="0" err="1" smtClean="0"/>
              <a:t>accreditation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procedures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and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statistical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legislation</a:t>
            </a:r>
            <a:endParaRPr lang="de-DE" sz="2000" b="1" dirty="0" smtClean="0"/>
          </a:p>
          <a:p>
            <a:pPr marL="0" lvl="6" indent="0">
              <a:buNone/>
            </a:pPr>
            <a:endParaRPr lang="de-DE" sz="2000" b="1" dirty="0"/>
          </a:p>
          <a:p>
            <a:pPr marL="0" lvl="6" indent="0">
              <a:buNone/>
            </a:pPr>
            <a:r>
              <a:rPr lang="de-DE" sz="2000" b="1" dirty="0" err="1" smtClean="0"/>
              <a:t>leads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to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datasets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with</a:t>
            </a:r>
            <a:r>
              <a:rPr lang="de-DE" sz="2000" b="1" dirty="0" smtClean="0"/>
              <a:t> </a:t>
            </a:r>
          </a:p>
          <a:p>
            <a:pPr marL="0" lvl="6" indent="0">
              <a:buNone/>
            </a:pPr>
            <a:r>
              <a:rPr lang="de-DE" sz="2000" b="1" dirty="0" err="1" smtClean="0"/>
              <a:t>higher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analytical</a:t>
            </a:r>
            <a:r>
              <a:rPr lang="de-DE" sz="2000" b="1" dirty="0" smtClean="0"/>
              <a:t> potential </a:t>
            </a:r>
            <a:r>
              <a:rPr lang="de-DE" sz="2000" b="1" dirty="0" err="1" smtClean="0"/>
              <a:t>for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the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scientific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community</a:t>
            </a:r>
            <a:r>
              <a:rPr lang="de-DE" sz="2000" b="1" dirty="0" smtClean="0"/>
              <a:t>!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76717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User-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identification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4F4B-5F30-4847-9887-7CDDC1C460F0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1223962" y="2154562"/>
            <a:ext cx="7279958" cy="4009637"/>
          </a:xfrm>
        </p:spPr>
        <p:txBody>
          <a:bodyPr/>
          <a:lstStyle/>
          <a:p>
            <a:pPr marL="0" lvl="6" indent="0">
              <a:buNone/>
            </a:pPr>
            <a:endParaRPr lang="de-DE" sz="2800" b="1" dirty="0" smtClean="0"/>
          </a:p>
          <a:p>
            <a:pPr marL="0" lvl="6" indent="0">
              <a:buNone/>
            </a:pPr>
            <a:endParaRPr lang="de-DE" sz="2800" b="1" dirty="0"/>
          </a:p>
          <a:p>
            <a:pPr marL="0" lvl="6" indent="0">
              <a:buNone/>
            </a:pPr>
            <a:r>
              <a:rPr lang="de-DE" sz="2800" b="1" dirty="0"/>
              <a:t> </a:t>
            </a:r>
            <a:r>
              <a:rPr lang="de-DE" sz="2800" b="1" dirty="0" smtClean="0"/>
              <a:t>  </a:t>
            </a:r>
            <a:r>
              <a:rPr lang="de-DE" sz="2800" b="1" dirty="0" smtClean="0"/>
              <a:t>THANK YOU FOR YOUR ATTENTION</a:t>
            </a:r>
          </a:p>
          <a:p>
            <a:pPr marL="0" lvl="6" indent="0">
              <a:buNone/>
            </a:pPr>
            <a:endParaRPr lang="de-DE" sz="2800" b="1" dirty="0"/>
          </a:p>
          <a:p>
            <a:pPr marL="0" lvl="6" indent="0">
              <a:buNone/>
            </a:pPr>
            <a:endParaRPr lang="de-DE" sz="2800" b="1" dirty="0" smtClean="0"/>
          </a:p>
          <a:p>
            <a:pPr marL="0" lvl="6" indent="0">
              <a:buNone/>
            </a:pPr>
            <a:endParaRPr lang="de-DE" sz="2800" b="1" dirty="0"/>
          </a:p>
          <a:p>
            <a:pPr marL="0" lvl="6" indent="0">
              <a:buNone/>
            </a:pPr>
            <a:endParaRPr lang="de-DE" sz="2800" b="1" dirty="0" smtClean="0"/>
          </a:p>
          <a:p>
            <a:pPr marL="0" lvl="6" indent="0">
              <a:buNone/>
            </a:pPr>
            <a:r>
              <a:rPr lang="de-DE" sz="1600" b="1" dirty="0" smtClean="0"/>
              <a:t>     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45114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tw saar - Ingenieurwissenschaf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</Words>
  <Application>Microsoft Office PowerPoint</Application>
  <PresentationFormat>Bildschirmpräsentation (4:3)</PresentationFormat>
  <Paragraphs>170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Wingdings</vt:lpstr>
      <vt:lpstr>htw saar - Ingenieurwissenschaften</vt:lpstr>
      <vt:lpstr>User-focused Threat Identification For Anonymised Microdata   Hans-Peter Hafner HTW Saar – Saarland University of Applied Sciences  Hans-Peter.Hafner@htwsaar.de  Felix Ritchie University of the West of England  Rainer Lenz Technical University of Dortmund    Conference of European Statistics Stakeholders Rome, 24 November 2014</vt:lpstr>
      <vt:lpstr>Motivation</vt:lpstr>
      <vt:lpstr>Overview</vt:lpstr>
      <vt:lpstr>Common approach to anonymisation</vt:lpstr>
      <vt:lpstr>Critique 1: Focus on data protection</vt:lpstr>
      <vt:lpstr>Worst-case Scenarios</vt:lpstr>
      <vt:lpstr>Evidence-Based Risk Assignment: Case Study CIS 2010  CIS (Community Innovation Survey) </vt:lpstr>
      <vt:lpstr>Case Study CIS 2010 – to be continued </vt:lpstr>
      <vt:lpstr>Case Study CIS 2010 – to be continued</vt:lpstr>
      <vt:lpstr>Impact of new strategy </vt:lpstr>
      <vt:lpstr>Conclusion 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Richard Striegel</dc:creator>
  <cp:lastModifiedBy>Hans-Peter Hafner</cp:lastModifiedBy>
  <cp:revision>220</cp:revision>
  <dcterms:created xsi:type="dcterms:W3CDTF">2013-07-22T13:05:37Z</dcterms:created>
  <dcterms:modified xsi:type="dcterms:W3CDTF">2014-11-06T15:01:04Z</dcterms:modified>
</cp:coreProperties>
</file>